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38"/>
  </p:notesMasterIdLst>
  <p:handoutMasterIdLst>
    <p:handoutMasterId r:id="rId39"/>
  </p:handoutMasterIdLst>
  <p:sldIdLst>
    <p:sldId id="283" r:id="rId5"/>
    <p:sldId id="306" r:id="rId6"/>
    <p:sldId id="284" r:id="rId7"/>
    <p:sldId id="292" r:id="rId8"/>
    <p:sldId id="297" r:id="rId9"/>
    <p:sldId id="298" r:id="rId10"/>
    <p:sldId id="302" r:id="rId11"/>
    <p:sldId id="303" r:id="rId12"/>
    <p:sldId id="299" r:id="rId13"/>
    <p:sldId id="301" r:id="rId14"/>
    <p:sldId id="304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00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3A3DA"/>
    <a:srgbClr val="FFFFFF"/>
    <a:srgbClr val="FFE9A3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82468A-F8DF-4E9A-98A9-7A4A4C22BA05}" type="datetime1">
              <a:rPr lang="nl-NL" smtClean="0"/>
              <a:t>11-9-2025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01C9C1-8869-4164-9103-760A82EA1CDD}" type="datetime1">
              <a:rPr lang="nl-NL" smtClean="0"/>
              <a:t>11-9-2025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901C9C1-8869-4164-9103-760A82EA1CDD}" type="datetime1">
              <a:rPr lang="nl-NL" smtClean="0"/>
              <a:t>11-9-2025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1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901C9C1-8869-4164-9103-760A82EA1CDD}" type="datetime1">
              <a:rPr lang="nl-NL" smtClean="0"/>
              <a:t>11-9-2025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Menselijk gezicht, persoon, Leren&#10;&#10;Automatisch gegenereerde beschrijving">
            <a:extLst>
              <a:ext uri="{FF2B5EF4-FFF2-40B4-BE49-F238E27FC236}">
                <a16:creationId xmlns:a16="http://schemas.microsoft.com/office/drawing/2014/main" id="{1FBABC42-F32E-8192-D986-DC3815F44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" y="-639419"/>
            <a:ext cx="12172144" cy="812358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35D3829-89EB-A0F1-4C75-DEBBB227B7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513" y="-397564"/>
            <a:ext cx="12364278" cy="7812156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4817E0-6CC4-28B5-B4BB-B00372B7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9B6E4C-BECC-31BB-B3E4-16BE34CEA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D62F04B-1F09-E770-5054-65504CE694A2}"/>
              </a:ext>
            </a:extLst>
          </p:cNvPr>
          <p:cNvSpPr/>
          <p:nvPr userDrawn="1"/>
        </p:nvSpPr>
        <p:spPr>
          <a:xfrm>
            <a:off x="-72909" y="5735637"/>
            <a:ext cx="12264909" cy="112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B45EE46-FDAF-E2A1-6D6E-4251C15215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5399" y="5890796"/>
            <a:ext cx="2969315" cy="7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964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432C5-F3B6-72CD-14B9-5FE85123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207D97-5A2C-AB9A-ECA4-587471D14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DC8771-3433-135C-6256-4489843D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1882B2-407B-754D-E8F7-BD5931FD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76BAC3-1EB6-E61F-2790-F2EA71E1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8EA132-8F9E-5C1C-5B27-4F449086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41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8C323-CBEF-3C1F-B197-A42A0B5B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46DDE4-012B-C675-C130-014265AA5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658F80-28BE-6BAB-DAC0-5A32BAA4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47A4E-1BBA-AC5F-EE48-16DDD170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C1D4F8-E564-6040-C16F-7C42DE08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7864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BCEC39-9E9A-B1CF-503D-BDA1FDBFD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88786A-8136-5330-6E1F-D66C83A8B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4B845B-AF77-477F-58B0-EC1BFA00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63E276-3B4A-3440-33BA-BFC07A2B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6A123B-86F5-84A2-0E45-35F73765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322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E74DA-7F0A-15CB-02A3-67AAA73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896"/>
            <a:ext cx="10515600" cy="5170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DEADA-A888-1DF5-9659-AFDA71F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44605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2AE340-4257-1042-8B03-3DAE2ECA573D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6722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E74DA-7F0A-15CB-02A3-67AAA73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582" y="255590"/>
            <a:ext cx="589721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DEADA-A888-1DF5-9659-AFDA71F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582" y="1825625"/>
            <a:ext cx="5897217" cy="4165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2AE340-4257-1042-8B03-3DAE2ECA573D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97C1A881-6456-B5E1-9159-70EAE6883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08713" cy="6858000"/>
          </a:xfrm>
        </p:spPr>
        <p:txBody>
          <a:bodyPr/>
          <a:lstStyle>
            <a:lvl1pPr>
              <a:defRPr lang="nl-NL" dirty="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570354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81E6069-83B4-52E9-2112-3168FFA660E8}"/>
              </a:ext>
            </a:extLst>
          </p:cNvPr>
          <p:cNvSpPr/>
          <p:nvPr userDrawn="1"/>
        </p:nvSpPr>
        <p:spPr>
          <a:xfrm>
            <a:off x="831850" y="1709738"/>
            <a:ext cx="10528300" cy="4379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553FB3-0713-EBEE-832B-CB0AA949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1908313"/>
            <a:ext cx="9988826" cy="214685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90BDE1-DF7C-16A2-EBC0-A2A64E1F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304" y="4253740"/>
            <a:ext cx="9988826" cy="1569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 descr="Afbeelding met symbool, Symmetrie, geel, lijn&#10;&#10;Automatisch gegenereerde beschrijving">
            <a:extLst>
              <a:ext uri="{FF2B5EF4-FFF2-40B4-BE49-F238E27FC236}">
                <a16:creationId xmlns:a16="http://schemas.microsoft.com/office/drawing/2014/main" id="{38636C3F-B6A4-7B85-379A-8935E983B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08" y="1210462"/>
            <a:ext cx="998551" cy="9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880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1157A9D-855B-A068-8E40-D42FCB05487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66DD9B-19B2-67E1-DF9F-CE4BE2B6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65" y="1447938"/>
            <a:ext cx="4767469" cy="7683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B71F92-1A05-FD7D-437D-88261108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495" y="1447938"/>
            <a:ext cx="507723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91224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05E40-DD3B-2CA0-3DEF-F7F4DDB6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6348"/>
            <a:ext cx="10515600" cy="446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F54BF-3364-0FDA-D96C-39A407E6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D1EDC8-868B-D8E2-A31C-0C0352850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822451-D41E-3C68-EB69-103E3273C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BB4125-7C7C-3C1F-B2A4-FD2006058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7E2310-CFF5-FD9A-D02A-23D5579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0CC71D-6FB3-7607-11F9-9265E67F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66BAC4F-46F5-182B-5017-2CA57B15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E85A3D0-42AA-06D6-3A80-7E936FD2723E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6701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78B3A-480F-280E-5707-49F7BCCC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9BED69-74EF-2464-4986-208A2529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E110E1-E517-3241-050F-7BA99E2A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BDAFDE-D4CD-9414-A72F-5D61AF83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5344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620957-177B-54FE-88A6-C12529E9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6338BF-2E31-70E4-DC25-D6A3E971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633D49-C819-538E-A06F-45BDA6B7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688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8EA2B-A1DD-B17C-F1EF-29F9B41A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35858-F44C-8557-8B63-08A38CD0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B09061-9FD0-6170-CB8D-21346DDA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819A7E-B981-68A8-2ACB-1C9CC583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100545-999D-5BAE-3885-F825A927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81A79-9CF8-0A4F-5FE0-9C54807D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866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CA932BC-4ED9-4EFD-D449-3F74DAD2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90"/>
            <a:ext cx="105156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057FF-20DA-3E9C-0D89-7B89BBCD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Afbeelding 11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BE83E5E-120E-68E6-F193-C8D2964553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45" y="6137207"/>
            <a:ext cx="2143726" cy="5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2E0E15AF-4ECD-367B-B98E-86EF1FEA6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1F Eenheden</a:t>
            </a:r>
          </a:p>
        </p:txBody>
      </p:sp>
      <p:sp>
        <p:nvSpPr>
          <p:cNvPr id="2" name="Subtitel 2">
            <a:extLst>
              <a:ext uri="{FF2B5EF4-FFF2-40B4-BE49-F238E27FC236}">
                <a16:creationId xmlns:a16="http://schemas.microsoft.com/office/drawing/2014/main" id="{6FF14D47-F133-A24F-7BFF-607CDDF12804}"/>
              </a:ext>
            </a:extLst>
          </p:cNvPr>
          <p:cNvSpPr txBox="1">
            <a:spLocks/>
          </p:cNvSpPr>
          <p:nvPr/>
        </p:nvSpPr>
        <p:spPr>
          <a:xfrm>
            <a:off x="310083" y="6014720"/>
            <a:ext cx="3835197" cy="582316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Kees Hooyman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St. Bonifatiuscollege Utrecht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A06617-0B63-E09A-FBF5-78C941CCB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Vakoverstijgend Rekenen</a:t>
            </a:r>
          </a:p>
        </p:txBody>
      </p:sp>
    </p:spTree>
    <p:extLst>
      <p:ext uri="{BB962C8B-B14F-4D97-AF65-F5344CB8AC3E}">
        <p14:creationId xmlns:p14="http://schemas.microsoft.com/office/powerpoint/2010/main" val="249909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38F91-B6E2-4E7B-A651-0D6048B83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C0ADE-652F-DB50-63B2-191E699E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7D8FB-F943-F95A-5FE7-DB8DE94BF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b="1" dirty="0"/>
              <a:t>Reken om:    150 </a:t>
            </a:r>
            <a:r>
              <a:rPr lang="nl-NL" sz="2200" b="1" dirty="0" err="1"/>
              <a:t>mL</a:t>
            </a:r>
            <a:r>
              <a:rPr lang="nl-NL" sz="2200" b="1" dirty="0"/>
              <a:t> = .?. </a:t>
            </a:r>
            <a:r>
              <a:rPr lang="nl-NL" sz="2200" b="1" dirty="0" err="1"/>
              <a:t>cL</a:t>
            </a:r>
            <a:endParaRPr lang="nl-NL" sz="2200" b="1" dirty="0"/>
          </a:p>
          <a:p>
            <a:pPr marL="0" indent="0">
              <a:buNone/>
            </a:pPr>
            <a:endParaRPr lang="nl-NL" sz="2200" dirty="0"/>
          </a:p>
          <a:p>
            <a:r>
              <a:rPr lang="nl-NL" sz="2000" b="1" dirty="0"/>
              <a:t>Stap 1: </a:t>
            </a:r>
            <a:r>
              <a:rPr lang="nl-NL" sz="2000" dirty="0"/>
              <a:t>Noteer het rijtje met eenheden: L – </a:t>
            </a:r>
            <a:r>
              <a:rPr lang="nl-NL" sz="2000" dirty="0" err="1"/>
              <a:t>dL</a:t>
            </a:r>
            <a:r>
              <a:rPr lang="nl-NL" sz="2000" dirty="0"/>
              <a:t> – </a:t>
            </a:r>
            <a:r>
              <a:rPr lang="nl-NL" sz="2000" dirty="0" err="1"/>
              <a:t>cL</a:t>
            </a:r>
            <a:r>
              <a:rPr lang="nl-NL" sz="2000" dirty="0"/>
              <a:t> – </a:t>
            </a:r>
            <a:r>
              <a:rPr lang="nl-NL" sz="2000" dirty="0" err="1"/>
              <a:t>mL</a:t>
            </a:r>
            <a:r>
              <a:rPr lang="nl-NL" sz="2000" dirty="0"/>
              <a:t>. </a:t>
            </a:r>
            <a:br>
              <a:rPr lang="nl-NL" sz="2000" dirty="0"/>
            </a:br>
            <a:r>
              <a:rPr lang="nl-NL" sz="2000" dirty="0"/>
              <a:t>Eén stap naar rechts is keer 10. </a:t>
            </a:r>
            <a:br>
              <a:rPr lang="nl-NL" sz="2000" dirty="0"/>
            </a:br>
            <a:r>
              <a:rPr lang="nl-NL" sz="2000" dirty="0"/>
              <a:t>Eén stap naar links is delen door 10. </a:t>
            </a:r>
          </a:p>
          <a:p>
            <a:r>
              <a:rPr lang="nl-NL" sz="2000" b="1" dirty="0"/>
              <a:t>Stap 2: </a:t>
            </a:r>
            <a:r>
              <a:rPr lang="nl-NL" sz="2000" dirty="0"/>
              <a:t>Bepaal het aantal stappen naar rechts of naar links. </a:t>
            </a:r>
            <a:endParaRPr lang="nl-NL" sz="2000" b="1" dirty="0"/>
          </a:p>
          <a:p>
            <a:r>
              <a:rPr lang="nl-NL" sz="2000" b="1" dirty="0"/>
              <a:t>Stap 3: </a:t>
            </a:r>
            <a:r>
              <a:rPr lang="nl-NL" sz="2000" dirty="0"/>
              <a:t>Eén stapje naar links is gedeeld door 10. Reken dit uit. </a:t>
            </a:r>
          </a:p>
          <a:p>
            <a:endParaRPr lang="nl-NL" sz="2200" dirty="0"/>
          </a:p>
          <a:p>
            <a:pPr marL="0" indent="0" algn="ctr">
              <a:buNone/>
            </a:pPr>
            <a:r>
              <a:rPr lang="nl-NL" sz="2200" b="1" dirty="0"/>
              <a:t>150 </a:t>
            </a:r>
            <a:r>
              <a:rPr lang="nl-NL" sz="2200" b="1" dirty="0" err="1"/>
              <a:t>mL</a:t>
            </a:r>
            <a:r>
              <a:rPr lang="nl-NL" sz="2200" b="1" dirty="0"/>
              <a:t> = 150 : 10 = 15 </a:t>
            </a:r>
            <a:r>
              <a:rPr lang="nl-NL" sz="2200" b="1" dirty="0" err="1"/>
              <a:t>cL</a:t>
            </a:r>
            <a:endParaRPr lang="nl-NL" sz="2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6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376A3-D5DB-4050-CCDD-0D193489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530C114-28E6-FBF3-E447-6E666DA7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Inhoud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FE189C-2265-7189-7315-0D017269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Een liter is gelijk een kubieke decimeter (dm</a:t>
            </a:r>
            <a:r>
              <a:rPr lang="nl-NL" sz="2400" baseline="30000" dirty="0"/>
              <a:t>3</a:t>
            </a:r>
            <a:r>
              <a:rPr lang="nl-NL" sz="2400" dirty="0"/>
              <a:t>): 1 dm</a:t>
            </a:r>
            <a:r>
              <a:rPr lang="nl-NL" sz="2400" baseline="30000" dirty="0"/>
              <a:t>3</a:t>
            </a:r>
            <a:r>
              <a:rPr lang="nl-NL" sz="2400" dirty="0"/>
              <a:t> = 1 L.</a:t>
            </a:r>
          </a:p>
          <a:p>
            <a:r>
              <a:rPr lang="nl-NL" sz="2400" dirty="0"/>
              <a:t>Je kunt dm</a:t>
            </a:r>
            <a:r>
              <a:rPr lang="nl-NL" sz="2400" baseline="30000" dirty="0"/>
              <a:t>3</a:t>
            </a:r>
            <a:r>
              <a:rPr lang="nl-NL" sz="2400" dirty="0"/>
              <a:t> omrekenen naar kubieke meter (m</a:t>
            </a:r>
            <a:r>
              <a:rPr lang="nl-NL" sz="2400" baseline="30000" dirty="0"/>
              <a:t>3</a:t>
            </a:r>
            <a:r>
              <a:rPr lang="nl-NL" sz="2400" dirty="0"/>
              <a:t>), kubieke centimeter (cm</a:t>
            </a:r>
            <a:r>
              <a:rPr lang="nl-NL" sz="2400" baseline="30000" dirty="0"/>
              <a:t>3</a:t>
            </a:r>
            <a:r>
              <a:rPr lang="nl-NL" sz="2400" dirty="0"/>
              <a:t>), kubieke millimeter (mm</a:t>
            </a:r>
            <a:r>
              <a:rPr lang="nl-NL" sz="2400" baseline="30000" dirty="0"/>
              <a:t>3</a:t>
            </a:r>
            <a:r>
              <a:rPr lang="nl-NL" sz="2400" dirty="0"/>
              <a:t>),en andersom. </a:t>
            </a:r>
          </a:p>
          <a:p>
            <a:endParaRPr lang="nl-NL" sz="2400" dirty="0"/>
          </a:p>
          <a:p>
            <a:r>
              <a:rPr lang="nl-NL" sz="2400" dirty="0"/>
              <a:t>Elke stap naar rechts is keer 1.000. </a:t>
            </a:r>
          </a:p>
          <a:p>
            <a:r>
              <a:rPr lang="nl-NL" sz="2400" dirty="0"/>
              <a:t>Elke stap naar links is gedeeld </a:t>
            </a:r>
            <a:br>
              <a:rPr lang="nl-NL" sz="2400" dirty="0"/>
            </a:br>
            <a:r>
              <a:rPr lang="nl-NL" sz="2400" dirty="0"/>
              <a:t>door 1.000. 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70887A-4359-FB8D-60FA-95C6D411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502" y="2992428"/>
            <a:ext cx="5708181" cy="28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2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76D1D-4257-7C62-1EEE-F91DAEB95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D17DD-B21F-F28C-983C-66B1EFFE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697C5D-02AD-F481-C3B4-FA8B07B28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806404" cy="4664896"/>
          </a:xfrm>
        </p:spPr>
        <p:txBody>
          <a:bodyPr>
            <a:normAutofit lnSpcReduction="10000"/>
          </a:bodyPr>
          <a:lstStyle/>
          <a:p>
            <a:r>
              <a:rPr lang="nl-NL" sz="2400" b="1" dirty="0"/>
              <a:t>Reken om:    5 dm</a:t>
            </a:r>
            <a:r>
              <a:rPr lang="nl-NL" sz="2400" b="1" baseline="30000" dirty="0"/>
              <a:t>3</a:t>
            </a:r>
            <a:r>
              <a:rPr lang="nl-NL" sz="2400" b="1" dirty="0"/>
              <a:t> = .?. </a:t>
            </a:r>
            <a:r>
              <a:rPr lang="nl-NL" sz="2400" b="1" dirty="0" err="1"/>
              <a:t>cL</a:t>
            </a:r>
            <a:endParaRPr lang="nl-NL" sz="2400" b="1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dirty="0"/>
              <a:t>Stap 1: </a:t>
            </a:r>
            <a:r>
              <a:rPr lang="nl-NL" sz="2400" dirty="0"/>
              <a:t>Bepaal hoeveel L 5 dm</a:t>
            </a:r>
            <a:r>
              <a:rPr lang="nl-NL" sz="2400" baseline="30000" dirty="0"/>
              <a:t>3</a:t>
            </a:r>
            <a:r>
              <a:rPr lang="nl-NL" sz="2400" dirty="0"/>
              <a:t> is. </a:t>
            </a:r>
            <a:endParaRPr lang="nl-NL" sz="2400" b="1" dirty="0"/>
          </a:p>
          <a:p>
            <a:r>
              <a:rPr lang="nl-NL" sz="2400" b="1" dirty="0"/>
              <a:t>Stap 2: </a:t>
            </a:r>
            <a:r>
              <a:rPr lang="nl-NL" sz="2400" dirty="0"/>
              <a:t>Noteer het rijtje met eenheden: L – </a:t>
            </a:r>
            <a:r>
              <a:rPr lang="nl-NL" sz="2400" dirty="0" err="1"/>
              <a:t>dL</a:t>
            </a:r>
            <a:r>
              <a:rPr lang="nl-NL" sz="2400" dirty="0"/>
              <a:t> – </a:t>
            </a:r>
            <a:r>
              <a:rPr lang="nl-NL" sz="2400" dirty="0" err="1"/>
              <a:t>cL</a:t>
            </a:r>
            <a:r>
              <a:rPr lang="nl-NL" sz="2400" dirty="0"/>
              <a:t> – </a:t>
            </a:r>
            <a:r>
              <a:rPr lang="nl-NL" sz="2400" dirty="0" err="1"/>
              <a:t>mL</a:t>
            </a:r>
            <a:r>
              <a:rPr lang="nl-NL" sz="2400" dirty="0"/>
              <a:t>. </a:t>
            </a:r>
            <a:br>
              <a:rPr lang="nl-NL" sz="2400" dirty="0"/>
            </a:br>
            <a:r>
              <a:rPr lang="nl-NL" sz="2400" dirty="0"/>
              <a:t>Eén stap naar rechts is keer 10. </a:t>
            </a:r>
            <a:br>
              <a:rPr lang="nl-NL" sz="2400" dirty="0"/>
            </a:br>
            <a:r>
              <a:rPr lang="nl-NL" sz="2400" dirty="0"/>
              <a:t>Eén stap naar links is delen door 10. </a:t>
            </a:r>
          </a:p>
          <a:p>
            <a:r>
              <a:rPr lang="nl-NL" sz="2400" b="1" dirty="0"/>
              <a:t>Stap 3: </a:t>
            </a:r>
            <a:r>
              <a:rPr lang="nl-NL" sz="2400" dirty="0"/>
              <a:t>Bepaal het aantal stappen naar rechts of naar links. </a:t>
            </a:r>
            <a:endParaRPr lang="nl-NL" sz="2400" b="1" dirty="0"/>
          </a:p>
          <a:p>
            <a:r>
              <a:rPr lang="nl-NL" sz="2400" b="1" dirty="0"/>
              <a:t>Stap 4: </a:t>
            </a:r>
            <a:r>
              <a:rPr lang="nl-NL" sz="2400" dirty="0"/>
              <a:t>Twee stapjes naar rechts is keer 100. Reken dit uit. </a:t>
            </a:r>
          </a:p>
          <a:p>
            <a:endParaRPr lang="nl-NL" sz="2400" dirty="0"/>
          </a:p>
          <a:p>
            <a:pPr marL="0" indent="0" algn="ctr">
              <a:buNone/>
            </a:pPr>
            <a:r>
              <a:rPr lang="nl-NL" sz="2400" b="1" dirty="0"/>
              <a:t>5 dm</a:t>
            </a:r>
            <a:r>
              <a:rPr lang="nl-NL" sz="2400" b="1" baseline="30000" dirty="0"/>
              <a:t>3</a:t>
            </a:r>
            <a:r>
              <a:rPr lang="nl-NL" sz="2400" b="1" dirty="0"/>
              <a:t> = 5 L</a:t>
            </a:r>
          </a:p>
          <a:p>
            <a:pPr marL="0" indent="0" algn="ctr">
              <a:buNone/>
            </a:pPr>
            <a:r>
              <a:rPr lang="nl-NL" sz="2400" b="1" dirty="0"/>
              <a:t>5 dm</a:t>
            </a:r>
            <a:r>
              <a:rPr lang="nl-NL" sz="2400" b="1" baseline="30000" dirty="0"/>
              <a:t>3</a:t>
            </a:r>
            <a:r>
              <a:rPr lang="nl-NL" sz="2400" b="1" dirty="0"/>
              <a:t> = 5 x 100 = 500 </a:t>
            </a:r>
            <a:r>
              <a:rPr lang="nl-NL" sz="2400" b="1" dirty="0" err="1"/>
              <a:t>cL</a:t>
            </a:r>
            <a:endParaRPr lang="nl-NL" sz="2400" baseline="30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19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565E-B1B1-ED0A-DB80-4ED5FC8FF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9CF4F2D-F75A-C677-237B-0426A91A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170478"/>
            <a:ext cx="10515600" cy="517043"/>
          </a:xfrm>
        </p:spPr>
        <p:txBody>
          <a:bodyPr>
            <a:noAutofit/>
          </a:bodyPr>
          <a:lstStyle/>
          <a:p>
            <a:pPr algn="ctr"/>
            <a:r>
              <a:rPr lang="nl-NL" sz="6000" dirty="0"/>
              <a:t>Vergelijkingen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619EB25D-F9E7-B43D-64FA-561B9E4244CA}"/>
              </a:ext>
            </a:extLst>
          </p:cNvPr>
          <p:cNvSpPr txBox="1">
            <a:spLocks/>
          </p:cNvSpPr>
          <p:nvPr/>
        </p:nvSpPr>
        <p:spPr>
          <a:xfrm>
            <a:off x="838200" y="1530631"/>
            <a:ext cx="11011678" cy="147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38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360623-85CA-51EE-7CB7-1AC4B5CD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Eenvoudige vergelijkingen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C13BDF9C-6100-E8B3-AA03-6DBBC40B3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/>
                  <a:t>De som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.?.  =</m:t>
                    </m:r>
                  </m:oMath>
                </a14:m>
                <a:r>
                  <a:rPr lang="nl-NL" b="1" dirty="0"/>
                  <a:t> 78 </a:t>
                </a:r>
                <a:r>
                  <a:rPr lang="nl-NL" dirty="0"/>
                  <a:t>noem je een vergelijking.</a:t>
                </a:r>
              </a:p>
              <a:p>
                <a:r>
                  <a:rPr lang="nl-NL" dirty="0"/>
                  <a:t>Dan moet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.?. </m:t>
                    </m:r>
                  </m:oMath>
                </a14:m>
                <a:r>
                  <a:rPr lang="nl-NL" b="1" dirty="0"/>
                  <a:t> </a:t>
                </a:r>
                <a:r>
                  <a:rPr lang="nl-NL" dirty="0"/>
                  <a:t>gelijk zijn aan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𝟕𝟖</m:t>
                    </m:r>
                  </m:oMath>
                </a14:m>
                <a:r>
                  <a:rPr lang="nl-NL" dirty="0"/>
                  <a:t>.</a:t>
                </a:r>
              </a:p>
              <a:p>
                <a:r>
                  <a:rPr lang="nl-NL" dirty="0"/>
                  <a:t>Dat los je op met een voorbeeld.</a:t>
                </a:r>
              </a:p>
              <a:p>
                <a:r>
                  <a:rPr lang="nl-NL" dirty="0"/>
                  <a:t>Bij vermenigvuldigen gebruik je: </a:t>
                </a:r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Bij delen gebruik je: </a:t>
                </a:r>
              </a:p>
              <a:p>
                <a:endParaRPr lang="nl-NL" dirty="0"/>
              </a:p>
              <a:p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C13BDF9C-6100-E8B3-AA03-6DBBC40B3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fbeelding 9" descr="Afbeelding met Lettertype, klok, schermopname, Graphics&#10;&#10;Door AI gegenereerde inhoud is mogelijk onjuist.">
            <a:extLst>
              <a:ext uri="{FF2B5EF4-FFF2-40B4-BE49-F238E27FC236}">
                <a16:creationId xmlns:a16="http://schemas.microsoft.com/office/drawing/2014/main" id="{33FD3DAB-A7DD-5C82-F5D7-CB72E3EE4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37447" r="22670" b="36907"/>
          <a:stretch/>
        </p:blipFill>
        <p:spPr>
          <a:xfrm>
            <a:off x="994012" y="3651407"/>
            <a:ext cx="2886083" cy="74692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568FE9-1A0A-82E6-7BC8-D0A5BC158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36796" r="24461" b="38758"/>
          <a:stretch/>
        </p:blipFill>
        <p:spPr bwMode="auto">
          <a:xfrm>
            <a:off x="994012" y="5071557"/>
            <a:ext cx="2787589" cy="7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A68D-DBCD-1869-A099-E4D25DA5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F41FF-FBEF-4D48-9DC7-F88445F4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380DF2C-F2A7-6795-DECC-7146D6183B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630"/>
                <a:ext cx="10685106" cy="465556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nl-NL" sz="2600" dirty="0"/>
                  <a:t>Bereken het getal op de stippeltjes: </a:t>
                </a:r>
                <a14:m>
                  <m:oMath xmlns:m="http://schemas.openxmlformats.org/officeDocument/2006/math">
                    <m:r>
                      <a:rPr lang="nl-NL" sz="26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nl-NL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.?.  =</m:t>
                    </m:r>
                    <m:r>
                      <a:rPr lang="nl-NL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𝟕𝟖</m:t>
                    </m:r>
                  </m:oMath>
                </a14:m>
                <a:endParaRPr lang="nl-NL" sz="2600" b="1" dirty="0"/>
              </a:p>
              <a:p>
                <a:endParaRPr lang="nl-NL" sz="2600" b="1" dirty="0"/>
              </a:p>
              <a:p>
                <a:r>
                  <a:rPr lang="nl-NL" sz="2600" b="1" dirty="0"/>
                  <a:t>Stap 1: </a:t>
                </a:r>
                <a:r>
                  <a:rPr lang="nl-NL" sz="2600" dirty="0"/>
                  <a:t>Schrijf het juiste getallenvoorbeeld op.</a:t>
                </a:r>
                <a:br>
                  <a:rPr lang="nl-NL" sz="2600" dirty="0"/>
                </a:br>
                <a:r>
                  <a:rPr lang="nl-NL" sz="2600" dirty="0"/>
                  <a:t>		</a:t>
                </a:r>
              </a:p>
              <a:p>
                <a:endParaRPr lang="nl-NL" sz="2600" b="1" dirty="0"/>
              </a:p>
              <a:p>
                <a:endParaRPr lang="nl-NL" sz="2600" b="1" dirty="0"/>
              </a:p>
              <a:p>
                <a:r>
                  <a:rPr lang="nl-NL" sz="2600" b="1" dirty="0"/>
                  <a:t>Stap 2: </a:t>
                </a:r>
                <a:r>
                  <a:rPr lang="nl-NL" sz="2600" dirty="0"/>
                  <a:t>Leg je vinger in het voorbeeld op het gevraagde getal. Dat is hier de 2. En 2 is gelijk aan </a:t>
                </a:r>
                <a14:m>
                  <m:oMath xmlns:m="http://schemas.openxmlformats.org/officeDocument/2006/math">
                    <m:r>
                      <a:rPr lang="nl-NL" sz="26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nl-NL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÷3.</m:t>
                    </m:r>
                  </m:oMath>
                </a14:m>
                <a:endParaRPr lang="nl-NL" sz="2600" b="0" dirty="0">
                  <a:ea typeface="Cambria Math" panose="02040503050406030204" pitchFamily="18" charset="0"/>
                </a:endParaRPr>
              </a:p>
              <a:p>
                <a:r>
                  <a:rPr lang="nl-NL" sz="2600" b="1" dirty="0"/>
                  <a:t>Stap 3: </a:t>
                </a:r>
                <a:r>
                  <a:rPr lang="nl-NL" sz="2600" dirty="0"/>
                  <a:t>Doe dit ook bij 78 en 13. Dan krijg je: </a:t>
                </a:r>
              </a:p>
              <a:p>
                <a:pPr marL="0" indent="0" algn="ctr">
                  <a:buNone/>
                </a:pPr>
                <a:r>
                  <a:rPr lang="nl-NL" sz="2600" dirty="0"/>
                  <a:t> </a:t>
                </a:r>
                <a14:m>
                  <m:oMath xmlns:m="http://schemas.openxmlformats.org/officeDocument/2006/math">
                    <m:r>
                      <a:rPr lang="nl-NL" sz="26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2600" b="0" i="1" smtClean="0">
                        <a:latin typeface="Cambria Math" panose="02040503050406030204" pitchFamily="18" charset="0"/>
                      </a:rPr>
                      <m:t>?. =78</m:t>
                    </m:r>
                    <m:r>
                      <a:rPr lang="nl-NL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÷13</m:t>
                    </m:r>
                  </m:oMath>
                </a14:m>
                <a:endParaRPr lang="nl-NL" sz="2600" dirty="0"/>
              </a:p>
              <a:p>
                <a:r>
                  <a:rPr lang="nl-NL" sz="2600" b="1" dirty="0"/>
                  <a:t>Stap 4: </a:t>
                </a:r>
                <a:r>
                  <a:rPr lang="nl-NL" sz="2600" dirty="0"/>
                  <a:t>Reken dit uit: </a:t>
                </a:r>
                <a:endParaRPr lang="nl-NL" sz="26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nl-NL" sz="26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nl-NL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nl-NL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nl-NL" sz="2600" dirty="0"/>
              </a:p>
              <a:p>
                <a:r>
                  <a:rPr lang="nl-NL" sz="2600" b="1" dirty="0"/>
                  <a:t>Dus: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26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nl-NL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nl-NL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𝟕𝟖</m:t>
                      </m:r>
                    </m:oMath>
                  </m:oMathPara>
                </a14:m>
                <a:endParaRPr lang="nl-NL" sz="2600" b="1" dirty="0"/>
              </a:p>
              <a:p>
                <a:pPr marL="0" indent="0" algn="ctr">
                  <a:buNone/>
                </a:pPr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380DF2C-F2A7-6795-DECC-7146D6183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630"/>
                <a:ext cx="10685106" cy="4655565"/>
              </a:xfrm>
              <a:blipFill>
                <a:blip r:embed="rId2"/>
                <a:stretch>
                  <a:fillRect l="-742" t="-2749" r="-8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 descr="Afbeelding met Lettertype, klok, schermopname, Graphics&#10;&#10;Door AI gegenereerde inhoud is mogelijk onjuist.">
            <a:extLst>
              <a:ext uri="{FF2B5EF4-FFF2-40B4-BE49-F238E27FC236}">
                <a16:creationId xmlns:a16="http://schemas.microsoft.com/office/drawing/2014/main" id="{89F4A640-4405-BEE5-C457-D6410C658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37447" r="22670" b="36907"/>
          <a:stretch/>
        </p:blipFill>
        <p:spPr>
          <a:xfrm>
            <a:off x="2088377" y="2740021"/>
            <a:ext cx="2886082" cy="74692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6F8777CE-D7CB-4E1A-1612-BF3D5B1002BE}"/>
              </a:ext>
            </a:extLst>
          </p:cNvPr>
          <p:cNvSpPr/>
          <p:nvPr/>
        </p:nvSpPr>
        <p:spPr>
          <a:xfrm>
            <a:off x="3189418" y="2771484"/>
            <a:ext cx="684000" cy="684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8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BF2EE-C340-4790-85FD-A9EC09BE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97150-4D34-5CCC-A1DD-86EA7032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C5F7C90-8CCC-6302-66E8-7D248A970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630"/>
                <a:ext cx="10685106" cy="468355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nl-NL" sz="2600" dirty="0"/>
                  <a:t>Bereken het getal op de stippeltjes: </a:t>
                </a:r>
                <a14:m>
                  <m:oMath xmlns:m="http://schemas.openxmlformats.org/officeDocument/2006/math">
                    <m:r>
                      <a:rPr lang="nl-NL" sz="2600" b="1" i="1" smtClean="0">
                        <a:latin typeface="Cambria Math" panose="02040503050406030204" pitchFamily="18" charset="0"/>
                      </a:rPr>
                      <m:t>.?.  </m:t>
                    </m:r>
                    <m:r>
                      <a:rPr lang="nl-NL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nl-NL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r>
                      <a:rPr lang="nl-NL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endParaRPr lang="nl-NL" sz="2600" b="1" dirty="0"/>
              </a:p>
              <a:p>
                <a:endParaRPr lang="nl-NL" sz="2600" b="1" dirty="0"/>
              </a:p>
              <a:p>
                <a:r>
                  <a:rPr lang="nl-NL" sz="2600" b="1" dirty="0"/>
                  <a:t>Stap 1: </a:t>
                </a:r>
                <a:r>
                  <a:rPr lang="nl-NL" sz="2600" dirty="0"/>
                  <a:t>Schrijf het juiste getallenvoorbeeld op.</a:t>
                </a:r>
                <a:br>
                  <a:rPr lang="nl-NL" sz="2600" dirty="0"/>
                </a:br>
                <a:r>
                  <a:rPr lang="nl-NL" sz="2600" dirty="0"/>
                  <a:t>		</a:t>
                </a:r>
              </a:p>
              <a:p>
                <a:endParaRPr lang="nl-NL" sz="2600" b="1" dirty="0"/>
              </a:p>
              <a:p>
                <a:endParaRPr lang="nl-NL" sz="2600" b="1" dirty="0"/>
              </a:p>
              <a:p>
                <a:r>
                  <a:rPr lang="nl-NL" sz="2600" b="1" dirty="0"/>
                  <a:t>Stap 2: </a:t>
                </a:r>
                <a:r>
                  <a:rPr lang="nl-NL" sz="2600" dirty="0"/>
                  <a:t>Leg je vinger in het voorbeeld op het gevraagde getal. Dat is hier de 6.</a:t>
                </a:r>
                <a:br>
                  <a:rPr lang="nl-NL" sz="2600" dirty="0"/>
                </a:br>
                <a:r>
                  <a:rPr lang="nl-NL" sz="2600" dirty="0"/>
                  <a:t>En 6 is gelijk aan </a:t>
                </a:r>
                <a14:m>
                  <m:oMath xmlns:m="http://schemas.openxmlformats.org/officeDocument/2006/math">
                    <m:r>
                      <a:rPr lang="nl-NL" sz="2600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nl-NL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×3.</m:t>
                    </m:r>
                  </m:oMath>
                </a14:m>
                <a:endParaRPr lang="nl-NL" sz="2600" b="0" dirty="0">
                  <a:ea typeface="Cambria Math" panose="02040503050406030204" pitchFamily="18" charset="0"/>
                </a:endParaRPr>
              </a:p>
              <a:p>
                <a:r>
                  <a:rPr lang="nl-NL" sz="2600" b="1" dirty="0"/>
                  <a:t>Stap 3: </a:t>
                </a:r>
                <a:r>
                  <a:rPr lang="nl-NL" sz="2600" dirty="0"/>
                  <a:t>Doe dit ook bij 14 en 8. Dan krijg je: </a:t>
                </a:r>
              </a:p>
              <a:p>
                <a:pPr marL="0" indent="0" algn="ctr">
                  <a:buNone/>
                </a:pPr>
                <a:r>
                  <a:rPr lang="nl-NL" sz="2600" dirty="0"/>
                  <a:t> </a:t>
                </a:r>
                <a14:m>
                  <m:oMath xmlns:m="http://schemas.openxmlformats.org/officeDocument/2006/math">
                    <m:r>
                      <a:rPr lang="nl-NL" sz="26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2600" b="0" i="1" smtClean="0">
                        <a:latin typeface="Cambria Math" panose="02040503050406030204" pitchFamily="18" charset="0"/>
                      </a:rPr>
                      <m:t>?.  =14</m:t>
                    </m:r>
                    <m:r>
                      <a:rPr lang="nl-NL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l-NL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nl-NL" sz="2600" dirty="0"/>
              </a:p>
              <a:p>
                <a:r>
                  <a:rPr lang="nl-NL" sz="2600" b="1" dirty="0"/>
                  <a:t>Stap 4: </a:t>
                </a:r>
                <a:r>
                  <a:rPr lang="nl-NL" sz="2600" dirty="0"/>
                  <a:t>Reken dit uit: </a:t>
                </a:r>
                <a:endParaRPr lang="nl-NL" sz="26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sz="26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l-NL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nl-NL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112</m:t>
                      </m:r>
                    </m:oMath>
                  </m:oMathPara>
                </a14:m>
                <a:endParaRPr lang="nl-NL" sz="2600" dirty="0"/>
              </a:p>
              <a:p>
                <a:r>
                  <a:rPr lang="nl-NL" sz="2600" b="1" dirty="0"/>
                  <a:t>Dus: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b="1" i="1" dirty="0" smtClean="0">
                          <a:latin typeface="Cambria Math" panose="02040503050406030204" pitchFamily="18" charset="0"/>
                        </a:rPr>
                        <m:t>𝟏𝟏𝟐</m:t>
                      </m:r>
                      <m:r>
                        <a:rPr lang="nl-NL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nl-NL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nl-NL" sz="2600" b="1" dirty="0"/>
              </a:p>
              <a:p>
                <a:endParaRPr lang="nl-NL" sz="2400" i="1" dirty="0">
                  <a:latin typeface="Cambria Math" panose="02040503050406030204" pitchFamily="18" charset="0"/>
                </a:endParaRP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C5F7C90-8CCC-6302-66E8-7D248A970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630"/>
                <a:ext cx="10685106" cy="4683558"/>
              </a:xfrm>
              <a:blipFill>
                <a:blip r:embed="rId2"/>
                <a:stretch>
                  <a:fillRect l="-742" t="-2734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al 5">
            <a:extLst>
              <a:ext uri="{FF2B5EF4-FFF2-40B4-BE49-F238E27FC236}">
                <a16:creationId xmlns:a16="http://schemas.microsoft.com/office/drawing/2014/main" id="{03C69EB6-73D6-DEB9-7EF4-4BAAD485CBA4}"/>
              </a:ext>
            </a:extLst>
          </p:cNvPr>
          <p:cNvSpPr/>
          <p:nvPr/>
        </p:nvSpPr>
        <p:spPr>
          <a:xfrm>
            <a:off x="1964396" y="2652540"/>
            <a:ext cx="684000" cy="684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745D9-5F02-9D8B-3CC4-4F3A2169A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36796" r="24461" b="38758"/>
          <a:stretch/>
        </p:blipFill>
        <p:spPr bwMode="auto">
          <a:xfrm>
            <a:off x="1964396" y="2589614"/>
            <a:ext cx="2787589" cy="7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A168C-C207-8F25-3067-A1C8D474E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B1D89-8F1A-5C7A-13E7-4C80AA68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96994A1-1AA2-4F8B-1ECD-1927966B26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630"/>
                <a:ext cx="10685106" cy="482047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nl-NL" sz="3100" dirty="0"/>
                  <a:t>Bereken het getal op de stippeltjes: </a:t>
                </a:r>
                <a14:m>
                  <m:oMath xmlns:m="http://schemas.openxmlformats.org/officeDocument/2006/math">
                    <m:r>
                      <a:rPr lang="nl-NL" sz="3100" b="1" i="1" smtClean="0">
                        <a:latin typeface="Cambria Math" panose="02040503050406030204" pitchFamily="18" charset="0"/>
                      </a:rPr>
                      <m:t>𝟏𝟐𝟖</m:t>
                    </m:r>
                    <m:r>
                      <a:rPr lang="nl-NL" sz="3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 </m:t>
                    </m:r>
                    <m:r>
                      <a:rPr lang="nl-NL" sz="3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.?.  </m:t>
                    </m:r>
                    <m:r>
                      <a:rPr lang="nl-NL" sz="3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3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endParaRPr lang="nl-NL" sz="3100" b="1" dirty="0"/>
              </a:p>
              <a:p>
                <a:endParaRPr lang="nl-NL" sz="3100" b="1" dirty="0"/>
              </a:p>
              <a:p>
                <a:r>
                  <a:rPr lang="nl-NL" sz="3100" b="1" dirty="0"/>
                  <a:t>Stap 1: </a:t>
                </a:r>
                <a:r>
                  <a:rPr lang="nl-NL" sz="3100" dirty="0"/>
                  <a:t>Schrijf het juiste getallenvoorbeeld op.</a:t>
                </a:r>
                <a:br>
                  <a:rPr lang="nl-NL" sz="3100" dirty="0"/>
                </a:br>
                <a:r>
                  <a:rPr lang="nl-NL" sz="3100" dirty="0"/>
                  <a:t>		</a:t>
                </a:r>
              </a:p>
              <a:p>
                <a:endParaRPr lang="nl-NL" sz="3100" b="1" dirty="0"/>
              </a:p>
              <a:p>
                <a:endParaRPr lang="nl-NL" sz="3100" b="1" dirty="0"/>
              </a:p>
              <a:p>
                <a:r>
                  <a:rPr lang="nl-NL" sz="3100" b="1" dirty="0"/>
                  <a:t>Stap 2: </a:t>
                </a:r>
                <a:r>
                  <a:rPr lang="nl-NL" sz="3100" dirty="0"/>
                  <a:t>Leg je vinger in het voorbeeld op het gevraagde getal. Dat is hier de 2.</a:t>
                </a:r>
                <a:br>
                  <a:rPr lang="nl-NL" sz="3100" dirty="0"/>
                </a:br>
                <a:r>
                  <a:rPr lang="nl-NL" sz="3100" dirty="0"/>
                  <a:t>En 2 is gelijk aan </a:t>
                </a:r>
                <a14:m>
                  <m:oMath xmlns:m="http://schemas.openxmlformats.org/officeDocument/2006/math">
                    <m:r>
                      <a:rPr lang="nl-NL" sz="31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nl-NL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÷3.</m:t>
                    </m:r>
                  </m:oMath>
                </a14:m>
                <a:endParaRPr lang="nl-NL" sz="3100" b="0" dirty="0">
                  <a:ea typeface="Cambria Math" panose="02040503050406030204" pitchFamily="18" charset="0"/>
                </a:endParaRPr>
              </a:p>
              <a:p>
                <a:r>
                  <a:rPr lang="nl-NL" sz="3100" b="1" dirty="0"/>
                  <a:t>Stap 3: </a:t>
                </a:r>
                <a:r>
                  <a:rPr lang="nl-NL" sz="3100" dirty="0"/>
                  <a:t>Doe dit ook bij 128 en 8. Dan krijg je: </a:t>
                </a:r>
              </a:p>
              <a:p>
                <a:pPr marL="0" indent="0" algn="ctr">
                  <a:buNone/>
                </a:pPr>
                <a:r>
                  <a:rPr lang="nl-NL" sz="3100" dirty="0"/>
                  <a:t> </a:t>
                </a:r>
                <a14:m>
                  <m:oMath xmlns:m="http://schemas.openxmlformats.org/officeDocument/2006/math">
                    <m:r>
                      <a:rPr lang="nl-NL" sz="3100" b="0" i="0" smtClean="0">
                        <a:latin typeface="Cambria Math" panose="02040503050406030204" pitchFamily="18" charset="0"/>
                      </a:rPr>
                      <m:t>.?.  =12</m:t>
                    </m:r>
                    <m:r>
                      <a:rPr lang="nl-NL" sz="31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nl-NL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÷8</m:t>
                    </m:r>
                  </m:oMath>
                </a14:m>
                <a:endParaRPr lang="nl-NL" sz="3100" dirty="0"/>
              </a:p>
              <a:p>
                <a:r>
                  <a:rPr lang="nl-NL" sz="3100" b="1" dirty="0"/>
                  <a:t>Stap 4: </a:t>
                </a:r>
                <a:r>
                  <a:rPr lang="nl-NL" sz="3100" dirty="0"/>
                  <a:t>Reken dit uit: </a:t>
                </a:r>
                <a:endParaRPr lang="nl-NL" sz="31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1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sz="3100" b="0" i="1" dirty="0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nl-NL" sz="3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nl-NL" sz="3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nl-NL" sz="3100" dirty="0"/>
              </a:p>
              <a:p>
                <a:r>
                  <a:rPr lang="nl-NL" sz="3100" b="1" dirty="0"/>
                  <a:t>Dus: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1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3100" b="1" i="1" dirty="0" smtClean="0"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nl-NL" sz="3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nl-NL" sz="3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nl-NL" sz="3100" b="1" dirty="0"/>
              </a:p>
              <a:p>
                <a:pPr marL="0" indent="0" algn="ctr">
                  <a:buNone/>
                </a:pPr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96994A1-1AA2-4F8B-1ECD-1927966B26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630"/>
                <a:ext cx="10685106" cy="4820473"/>
              </a:xfrm>
              <a:blipFill>
                <a:blip r:embed="rId2"/>
                <a:stretch>
                  <a:fillRect l="-742" t="-2655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9384F7-F326-212A-55E7-F03BD878B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36796" r="24461" b="38758"/>
          <a:stretch/>
        </p:blipFill>
        <p:spPr bwMode="auto">
          <a:xfrm>
            <a:off x="1964396" y="2589614"/>
            <a:ext cx="2787589" cy="7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17AAC114-4EE5-360A-6851-AC87B2BA6AA8}"/>
              </a:ext>
            </a:extLst>
          </p:cNvPr>
          <p:cNvSpPr/>
          <p:nvPr/>
        </p:nvSpPr>
        <p:spPr>
          <a:xfrm>
            <a:off x="2953444" y="2652540"/>
            <a:ext cx="684000" cy="684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3A54-B95E-4FC3-6C2B-2A5B4EE6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54696-ED12-CA21-9F43-0A10E854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11603CB-998E-AE26-B731-F9D86C8F32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631"/>
                <a:ext cx="10685106" cy="488883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nl-NL" sz="3500" dirty="0"/>
                  <a:t>Hoeveel keer past 3 in 390?</a:t>
                </a:r>
                <a:endParaRPr lang="nl-NL" sz="3500" b="1" dirty="0"/>
              </a:p>
              <a:p>
                <a:endParaRPr lang="nl-NL" sz="3500" b="1" dirty="0"/>
              </a:p>
              <a:p>
                <a:r>
                  <a:rPr lang="nl-NL" sz="3500" b="1" dirty="0"/>
                  <a:t>Stap 1: </a:t>
                </a:r>
                <a:r>
                  <a:rPr lang="nl-NL" sz="3500" dirty="0"/>
                  <a:t>Noteer als vergelijking en schrijf het juiste getallenvoorbeeld op: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l-NL" sz="3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.?.  </m:t>
                      </m:r>
                      <m:r>
                        <a:rPr lang="nl-NL" sz="3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3500" b="0" i="0" smtClean="0">
                          <a:latin typeface="Cambria Math" panose="02040503050406030204" pitchFamily="18" charset="0"/>
                        </a:rPr>
                        <m:t>390</m:t>
                      </m:r>
                    </m:oMath>
                  </m:oMathPara>
                </a14:m>
                <a:br>
                  <a:rPr lang="nl-NL" sz="3500" dirty="0"/>
                </a:br>
                <a:r>
                  <a:rPr lang="nl-NL" sz="3500" dirty="0"/>
                  <a:t>		</a:t>
                </a:r>
              </a:p>
              <a:p>
                <a:pPr marL="0" indent="0">
                  <a:buNone/>
                </a:pPr>
                <a:endParaRPr lang="nl-NL" sz="3500" b="1" dirty="0"/>
              </a:p>
              <a:p>
                <a:r>
                  <a:rPr lang="nl-NL" sz="3500" b="1" dirty="0"/>
                  <a:t>Stap 2: </a:t>
                </a:r>
                <a:r>
                  <a:rPr lang="nl-NL" sz="3500" dirty="0"/>
                  <a:t>Leg je vinger in het voorbeeld op het gevraagde getal. Dat is hier de 2.</a:t>
                </a:r>
                <a:br>
                  <a:rPr lang="nl-NL" sz="3500" dirty="0"/>
                </a:br>
                <a:r>
                  <a:rPr lang="nl-NL" sz="3500" dirty="0"/>
                  <a:t>En 2 is gelijk aan </a:t>
                </a:r>
                <a14:m>
                  <m:oMath xmlns:m="http://schemas.openxmlformats.org/officeDocument/2006/math">
                    <m:r>
                      <a:rPr lang="nl-NL" sz="35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nl-NL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÷3.</m:t>
                    </m:r>
                  </m:oMath>
                </a14:m>
                <a:endParaRPr lang="nl-NL" sz="3500" b="0" dirty="0">
                  <a:ea typeface="Cambria Math" panose="02040503050406030204" pitchFamily="18" charset="0"/>
                </a:endParaRPr>
              </a:p>
              <a:p>
                <a:r>
                  <a:rPr lang="nl-NL" sz="3500" b="1" dirty="0"/>
                  <a:t>Stap 3: </a:t>
                </a:r>
                <a:r>
                  <a:rPr lang="nl-NL" sz="3500" dirty="0"/>
                  <a:t>Doe dit ook bij 390 en 3. Dan krijg je: </a:t>
                </a:r>
              </a:p>
              <a:p>
                <a:pPr marL="0" indent="0" algn="ctr">
                  <a:buNone/>
                </a:pPr>
                <a:r>
                  <a:rPr lang="nl-NL" sz="3500" dirty="0"/>
                  <a:t> </a:t>
                </a:r>
                <a14:m>
                  <m:oMath xmlns:m="http://schemas.openxmlformats.org/officeDocument/2006/math">
                    <m:r>
                      <a:rPr lang="nl-NL" sz="3500" b="0" i="0" smtClean="0">
                        <a:latin typeface="Cambria Math" panose="02040503050406030204" pitchFamily="18" charset="0"/>
                      </a:rPr>
                      <m:t>.?.  =</m:t>
                    </m:r>
                    <m:r>
                      <a:rPr lang="nl-NL" sz="3500" b="0" i="1" smtClean="0">
                        <a:latin typeface="Cambria Math" panose="02040503050406030204" pitchFamily="18" charset="0"/>
                      </a:rPr>
                      <m:t>390</m:t>
                    </m:r>
                    <m:r>
                      <a:rPr lang="nl-NL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</m:t>
                    </m:r>
                  </m:oMath>
                </a14:m>
                <a:endParaRPr lang="nl-NL" sz="3500" dirty="0"/>
              </a:p>
              <a:p>
                <a:r>
                  <a:rPr lang="nl-NL" sz="3500" b="1" dirty="0"/>
                  <a:t>Stap 4: </a:t>
                </a:r>
                <a:r>
                  <a:rPr lang="nl-NL" sz="3500" dirty="0"/>
                  <a:t>Reken dit uit: </a:t>
                </a:r>
                <a:endParaRPr lang="nl-NL" sz="35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 b="0" i="1" dirty="0" smtClean="0">
                          <a:latin typeface="Cambria Math" panose="02040503050406030204" pitchFamily="18" charset="0"/>
                        </a:rPr>
                        <m:t>390</m:t>
                      </m:r>
                      <m:r>
                        <a:rPr lang="nl-NL" sz="3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nl-NL" sz="3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130</m:t>
                      </m:r>
                    </m:oMath>
                  </m:oMathPara>
                </a14:m>
                <a:endParaRPr lang="nl-NL" sz="3500" dirty="0"/>
              </a:p>
              <a:p>
                <a:r>
                  <a:rPr lang="nl-NL" sz="3500" b="1" dirty="0"/>
                  <a:t>Dus: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nl-NL" sz="3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3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𝟏𝟑𝟎</m:t>
                      </m:r>
                      <m:r>
                        <a:rPr lang="nl-NL" sz="35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𝟑𝟗𝟎</m:t>
                      </m:r>
                    </m:oMath>
                  </m:oMathPara>
                </a14:m>
                <a:endParaRPr lang="nl-NL" sz="3500" b="1" dirty="0"/>
              </a:p>
              <a:p>
                <a:pPr marL="0" indent="0" algn="ctr">
                  <a:buNone/>
                </a:pPr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11603CB-998E-AE26-B731-F9D86C8F32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631"/>
                <a:ext cx="10685106" cy="4888830"/>
              </a:xfrm>
              <a:blipFill>
                <a:blip r:embed="rId2"/>
                <a:stretch>
                  <a:fillRect l="-742" t="-2618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Lettertype, klok, schermopname, Graphics&#10;&#10;Door AI gegenereerde inhoud is mogelijk onjuist.">
            <a:extLst>
              <a:ext uri="{FF2B5EF4-FFF2-40B4-BE49-F238E27FC236}">
                <a16:creationId xmlns:a16="http://schemas.microsoft.com/office/drawing/2014/main" id="{D6A848A1-1CF2-1989-603E-3E771461C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37447" r="22670" b="36907"/>
          <a:stretch/>
        </p:blipFill>
        <p:spPr>
          <a:xfrm>
            <a:off x="4861603" y="2854219"/>
            <a:ext cx="2886082" cy="74692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CC9FB99-A1C6-720F-9342-D897B565C1C2}"/>
              </a:ext>
            </a:extLst>
          </p:cNvPr>
          <p:cNvSpPr/>
          <p:nvPr/>
        </p:nvSpPr>
        <p:spPr>
          <a:xfrm>
            <a:off x="5948576" y="2885794"/>
            <a:ext cx="684000" cy="684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1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4BAE3-4C35-4D34-0A36-CA4B8D133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F4318-2EA4-6783-E047-2A1D25DC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71BF6F2-D183-EC36-073C-A46C3116BC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631"/>
                <a:ext cx="10685106" cy="488883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nl-NL" sz="3500" dirty="0"/>
                  <a:t>Door welk getal moet je 120 delen om 15 te krijgen?</a:t>
                </a:r>
                <a:endParaRPr lang="nl-NL" sz="3500" b="1" dirty="0"/>
              </a:p>
              <a:p>
                <a:endParaRPr lang="nl-NL" sz="3500" b="1" dirty="0"/>
              </a:p>
              <a:p>
                <a:r>
                  <a:rPr lang="nl-NL" sz="3500" b="1" dirty="0"/>
                  <a:t>Stap 1: </a:t>
                </a:r>
                <a:r>
                  <a:rPr lang="nl-NL" sz="3500" dirty="0"/>
                  <a:t>Noteer als vergelijking en schrijf het juiste getallenvoorbeeld op: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l-NL" sz="3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.?.  </m:t>
                      </m:r>
                      <m:r>
                        <a:rPr lang="nl-NL" sz="3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3500" b="0" i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br>
                  <a:rPr lang="nl-NL" sz="3500" dirty="0"/>
                </a:br>
                <a:r>
                  <a:rPr lang="nl-NL" sz="3500" dirty="0"/>
                  <a:t>		</a:t>
                </a:r>
              </a:p>
              <a:p>
                <a:pPr marL="0" indent="0">
                  <a:buNone/>
                </a:pPr>
                <a:endParaRPr lang="nl-NL" sz="3500" b="1" dirty="0"/>
              </a:p>
              <a:p>
                <a:r>
                  <a:rPr lang="nl-NL" sz="3500" b="1" dirty="0"/>
                  <a:t>Stap 2: </a:t>
                </a:r>
                <a:r>
                  <a:rPr lang="nl-NL" sz="3500" dirty="0"/>
                  <a:t>Leg je vinger in het voorbeeld op het gevraagde getal. Dat is hier de 2.</a:t>
                </a:r>
                <a:br>
                  <a:rPr lang="nl-NL" sz="3500" dirty="0"/>
                </a:br>
                <a:r>
                  <a:rPr lang="nl-NL" sz="3500" dirty="0"/>
                  <a:t>En 2 is gelijk aan </a:t>
                </a:r>
                <a14:m>
                  <m:oMath xmlns:m="http://schemas.openxmlformats.org/officeDocument/2006/math">
                    <m:r>
                      <a:rPr lang="nl-NL" sz="35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nl-NL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÷3.</m:t>
                    </m:r>
                  </m:oMath>
                </a14:m>
                <a:endParaRPr lang="nl-NL" sz="3500" b="0" dirty="0">
                  <a:ea typeface="Cambria Math" panose="02040503050406030204" pitchFamily="18" charset="0"/>
                </a:endParaRPr>
              </a:p>
              <a:p>
                <a:r>
                  <a:rPr lang="nl-NL" sz="3500" b="1" dirty="0"/>
                  <a:t>Stap 3: </a:t>
                </a:r>
                <a:r>
                  <a:rPr lang="nl-NL" sz="3500" dirty="0"/>
                  <a:t>Doe dit ook bij 120 en 15. Dan krijg je: </a:t>
                </a:r>
              </a:p>
              <a:p>
                <a:pPr marL="0" indent="0" algn="ctr">
                  <a:buNone/>
                </a:pPr>
                <a:r>
                  <a:rPr lang="nl-NL" sz="3500" dirty="0"/>
                  <a:t> </a:t>
                </a:r>
                <a14:m>
                  <m:oMath xmlns:m="http://schemas.openxmlformats.org/officeDocument/2006/math">
                    <m:r>
                      <a:rPr lang="nl-NL" sz="3500" b="0" i="0" smtClean="0">
                        <a:latin typeface="Cambria Math" panose="02040503050406030204" pitchFamily="18" charset="0"/>
                      </a:rPr>
                      <m:t>.?.  =12</m:t>
                    </m:r>
                    <m:r>
                      <a:rPr lang="nl-NL" sz="35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l-NL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÷15</m:t>
                    </m:r>
                  </m:oMath>
                </a14:m>
                <a:endParaRPr lang="nl-NL" sz="3500" dirty="0"/>
              </a:p>
              <a:p>
                <a:r>
                  <a:rPr lang="nl-NL" sz="3500" b="1" dirty="0"/>
                  <a:t>Stap 4: </a:t>
                </a:r>
                <a:r>
                  <a:rPr lang="nl-NL" sz="3500" dirty="0"/>
                  <a:t>Reken dit uit: </a:t>
                </a:r>
                <a:endParaRPr lang="nl-NL" sz="35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sz="3500" b="0" i="1" dirty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nl-NL" sz="3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nl-NL" sz="3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nl-NL" sz="3500" dirty="0"/>
              </a:p>
              <a:p>
                <a:r>
                  <a:rPr lang="nl-NL" sz="3500" b="1" dirty="0"/>
                  <a:t>Dus: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5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3500" b="1" i="1" dirty="0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nl-NL" sz="35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3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nl-NL" sz="35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3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nl-NL" sz="3500" b="1" dirty="0"/>
              </a:p>
              <a:p>
                <a:pPr marL="0" indent="0" algn="ctr">
                  <a:buNone/>
                </a:pPr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71BF6F2-D183-EC36-073C-A46C3116BC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631"/>
                <a:ext cx="10685106" cy="4888830"/>
              </a:xfrm>
              <a:blipFill>
                <a:blip r:embed="rId2"/>
                <a:stretch>
                  <a:fillRect l="-742" t="-2618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036108-4B03-97AC-20B4-5E5FEA463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36796" r="24461" b="38758"/>
          <a:stretch/>
        </p:blipFill>
        <p:spPr bwMode="auto">
          <a:xfrm>
            <a:off x="4861603" y="2794044"/>
            <a:ext cx="2787589" cy="7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0DEFFC9A-1CC8-23FA-16D5-04FC4D4C6DFF}"/>
              </a:ext>
            </a:extLst>
          </p:cNvPr>
          <p:cNvSpPr/>
          <p:nvPr/>
        </p:nvSpPr>
        <p:spPr>
          <a:xfrm>
            <a:off x="5845935" y="2895125"/>
            <a:ext cx="684000" cy="684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8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FD5EA-C8C0-E984-1423-3063159AE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E07E167-D363-7EBB-6F41-F390DD2B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170478"/>
            <a:ext cx="10515600" cy="517043"/>
          </a:xfrm>
        </p:spPr>
        <p:txBody>
          <a:bodyPr>
            <a:noAutofit/>
          </a:bodyPr>
          <a:lstStyle/>
          <a:p>
            <a:pPr algn="ctr"/>
            <a:r>
              <a:rPr lang="nl-NL" sz="6000" dirty="0"/>
              <a:t>Eenheden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4557F821-648B-3053-97F3-F2B48F040664}"/>
              </a:ext>
            </a:extLst>
          </p:cNvPr>
          <p:cNvSpPr txBox="1">
            <a:spLocks/>
          </p:cNvSpPr>
          <p:nvPr/>
        </p:nvSpPr>
        <p:spPr>
          <a:xfrm>
            <a:off x="838200" y="1530631"/>
            <a:ext cx="11011678" cy="147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183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E2F30-E433-C48F-D883-0F237CCD5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B64CE3B-BA6A-EBD9-B6AA-5AF945B6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170478"/>
            <a:ext cx="10515600" cy="517043"/>
          </a:xfrm>
        </p:spPr>
        <p:txBody>
          <a:bodyPr>
            <a:noAutofit/>
          </a:bodyPr>
          <a:lstStyle/>
          <a:p>
            <a:pPr algn="ctr"/>
            <a:r>
              <a:rPr lang="nl-NL" sz="6000" dirty="0"/>
              <a:t>Verhoudingstabel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7F4ED63A-B349-197B-51D0-87D08C848287}"/>
              </a:ext>
            </a:extLst>
          </p:cNvPr>
          <p:cNvSpPr txBox="1">
            <a:spLocks/>
          </p:cNvSpPr>
          <p:nvPr/>
        </p:nvSpPr>
        <p:spPr>
          <a:xfrm>
            <a:off x="838200" y="1530631"/>
            <a:ext cx="11011678" cy="147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087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41AD7-C0F3-B7EC-4347-E8A8616E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DA047E8-9690-28A6-E820-F80E97CC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Verhoudingstabel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F7AD53-1242-A61D-F338-1E2B2B28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2677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/>
              <a:t>Een verhoudingstabel kun je gebruiken om verhoudingen uit te rekenen. </a:t>
            </a:r>
          </a:p>
          <a:p>
            <a:pPr marL="0" indent="0">
              <a:buNone/>
            </a:pPr>
            <a:r>
              <a:rPr lang="nl-NL" sz="1800"/>
              <a:t>Je kunt bijvoorbeeld uitrekenen hoeveel iets kost, hoeveel je nodig hebt of wat iets weegt.</a:t>
            </a:r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r>
              <a:rPr lang="nl-NL" sz="1800" b="1"/>
              <a:t>Voorbeeld</a:t>
            </a:r>
          </a:p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Voor zes eieren betaal je 3 euro. </a:t>
            </a:r>
          </a:p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Hoeveel eieren kun je kopen voor 5 euro?</a:t>
            </a:r>
          </a:p>
          <a:p>
            <a:pPr marL="0" indent="0">
              <a:buNone/>
            </a:pPr>
            <a:endParaRPr lang="nl-NL" sz="180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6" name="Tabel 25">
            <a:extLst>
              <a:ext uri="{FF2B5EF4-FFF2-40B4-BE49-F238E27FC236}">
                <a16:creationId xmlns:a16="http://schemas.microsoft.com/office/drawing/2014/main" id="{8D727A36-3BA9-5AEA-3C10-DC23FD8925C7}"/>
              </a:ext>
            </a:extLst>
          </p:cNvPr>
          <p:cNvGraphicFramePr>
            <a:graphicFrameLocks noGrp="1"/>
          </p:cNvGraphicFramePr>
          <p:nvPr/>
        </p:nvGraphicFramePr>
        <p:xfrm>
          <a:off x="993710" y="4584309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7" name="Pijl: gekromd omlaag 26">
            <a:extLst>
              <a:ext uri="{FF2B5EF4-FFF2-40B4-BE49-F238E27FC236}">
                <a16:creationId xmlns:a16="http://schemas.microsoft.com/office/drawing/2014/main" id="{5125E4C8-B690-4B76-F5B2-808B93F399A1}"/>
              </a:ext>
            </a:extLst>
          </p:cNvPr>
          <p:cNvSpPr/>
          <p:nvPr/>
        </p:nvSpPr>
        <p:spPr>
          <a:xfrm>
            <a:off x="2469502" y="437916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Pijl: gekromd omlaag 27">
            <a:extLst>
              <a:ext uri="{FF2B5EF4-FFF2-40B4-BE49-F238E27FC236}">
                <a16:creationId xmlns:a16="http://schemas.microsoft.com/office/drawing/2014/main" id="{1882C199-FBDE-80EB-BE55-9184558391A6}"/>
              </a:ext>
            </a:extLst>
          </p:cNvPr>
          <p:cNvSpPr/>
          <p:nvPr/>
        </p:nvSpPr>
        <p:spPr>
          <a:xfrm>
            <a:off x="4230085" y="4374711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1FD8B923-94D3-F13F-C86F-A6C9CE0987E3}"/>
                  </a:ext>
                </a:extLst>
              </p:cNvPr>
              <p:cNvSpPr txBox="1"/>
              <p:nvPr/>
            </p:nvSpPr>
            <p:spPr>
              <a:xfrm>
                <a:off x="2223334" y="4062477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÷3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1FD8B923-94D3-F13F-C86F-A6C9CE098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334" y="4062477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D2DA2F67-BC9A-B704-FCD2-69F031D85FB7}"/>
                  </a:ext>
                </a:extLst>
              </p:cNvPr>
              <p:cNvSpPr txBox="1"/>
              <p:nvPr/>
            </p:nvSpPr>
            <p:spPr>
              <a:xfrm>
                <a:off x="4007919" y="4055020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D2DA2F67-BC9A-B704-FCD2-69F031D85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19" y="4055020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kstvak 34">
            <a:extLst>
              <a:ext uri="{FF2B5EF4-FFF2-40B4-BE49-F238E27FC236}">
                <a16:creationId xmlns:a16="http://schemas.microsoft.com/office/drawing/2014/main" id="{76D818BF-5213-1C77-CAE3-A8AF6D575EF0}"/>
              </a:ext>
            </a:extLst>
          </p:cNvPr>
          <p:cNvSpPr txBox="1"/>
          <p:nvPr/>
        </p:nvSpPr>
        <p:spPr>
          <a:xfrm>
            <a:off x="1086843" y="4682394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3 euro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159E794-B696-94F7-E404-434D263EACF1}"/>
              </a:ext>
            </a:extLst>
          </p:cNvPr>
          <p:cNvSpPr txBox="1"/>
          <p:nvPr/>
        </p:nvSpPr>
        <p:spPr>
          <a:xfrm>
            <a:off x="1084907" y="5229220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6 eieren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A0E4AFD-652D-824B-F1B1-8AB260A6A4D1}"/>
              </a:ext>
            </a:extLst>
          </p:cNvPr>
          <p:cNvSpPr txBox="1"/>
          <p:nvPr/>
        </p:nvSpPr>
        <p:spPr>
          <a:xfrm>
            <a:off x="2870545" y="4685526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 euro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AF71CF1-5683-F798-9F32-D15B0C2301E3}"/>
              </a:ext>
            </a:extLst>
          </p:cNvPr>
          <p:cNvSpPr txBox="1"/>
          <p:nvPr/>
        </p:nvSpPr>
        <p:spPr>
          <a:xfrm>
            <a:off x="4589636" y="4685526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 euro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2C71B86-FBF1-6251-AE7B-3CAAFB126ECF}"/>
                  </a:ext>
                </a:extLst>
              </p:cNvPr>
              <p:cNvSpPr txBox="1"/>
              <p:nvPr/>
            </p:nvSpPr>
            <p:spPr>
              <a:xfrm>
                <a:off x="6308727" y="4767555"/>
                <a:ext cx="40643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eieren</m:t>
                      </m:r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÷3=2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eieren</m:t>
                      </m:r>
                    </m:oMath>
                  </m:oMathPara>
                </a14:m>
                <a:endParaRPr lang="nl-NL" b="0" i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 b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eieren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 =10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eieren</m:t>
                    </m:r>
                  </m:oMath>
                </a14:m>
                <a:br>
                  <a:rPr lang="nl-NL" b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nl-NL" b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>
                    <a:ea typeface="Cambria Math" panose="02040503050406030204" pitchFamily="18" charset="0"/>
                    <a:cs typeface="Calibri" panose="020F0502020204030204" pitchFamily="34" charset="0"/>
                  </a:rPr>
                  <a:t>Dus voor 5 euro koop je 10 eieren. </a:t>
                </a:r>
              </a:p>
            </p:txBody>
          </p:sp>
        </mc:Choice>
        <mc:Fallback xmlns="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2C71B86-FBF1-6251-AE7B-3CAAFB12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27" y="4767555"/>
                <a:ext cx="4064305" cy="1200329"/>
              </a:xfrm>
              <a:prstGeom prst="rect">
                <a:avLst/>
              </a:prstGeom>
              <a:blipFill>
                <a:blip r:embed="rId4"/>
                <a:stretch>
                  <a:fillRect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vak 3">
            <a:extLst>
              <a:ext uri="{FF2B5EF4-FFF2-40B4-BE49-F238E27FC236}">
                <a16:creationId xmlns:a16="http://schemas.microsoft.com/office/drawing/2014/main" id="{F66D3B88-F837-53D2-FD03-293B5B446036}"/>
              </a:ext>
            </a:extLst>
          </p:cNvPr>
          <p:cNvSpPr txBox="1"/>
          <p:nvPr/>
        </p:nvSpPr>
        <p:spPr>
          <a:xfrm>
            <a:off x="5990668" y="2370516"/>
            <a:ext cx="6100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>
                <a:ea typeface="Cambria Math" panose="02040503050406030204" pitchFamily="18" charset="0"/>
              </a:rPr>
              <a:t>Stap 1: </a:t>
            </a:r>
            <a:r>
              <a:rPr lang="nl-NL">
                <a:ea typeface="Cambria Math" panose="02040503050406030204" pitchFamily="18" charset="0"/>
              </a:rPr>
              <a:t>Teken een verhoudingstabel.</a:t>
            </a:r>
            <a:endParaRPr lang="nl-NL" b="1">
              <a:ea typeface="Cambria Math" panose="02040503050406030204" pitchFamily="18" charset="0"/>
            </a:endParaRPr>
          </a:p>
          <a:p>
            <a:r>
              <a:rPr lang="nl-NL" b="1">
                <a:ea typeface="Cambria Math" panose="02040503050406030204" pitchFamily="18" charset="0"/>
              </a:rPr>
              <a:t>Stap 2: </a:t>
            </a:r>
            <a:r>
              <a:rPr lang="nl-NL">
                <a:ea typeface="Cambria Math" panose="02040503050406030204" pitchFamily="18" charset="0"/>
              </a:rPr>
              <a:t>Noteer 3 euro linksboven in de tabel.</a:t>
            </a:r>
          </a:p>
          <a:p>
            <a:r>
              <a:rPr lang="nl-NL" b="1">
                <a:ea typeface="Cambria Math" panose="02040503050406030204" pitchFamily="18" charset="0"/>
              </a:rPr>
              <a:t>Stap 3: </a:t>
            </a:r>
            <a:r>
              <a:rPr lang="nl-NL">
                <a:ea typeface="Cambria Math" panose="02040503050406030204" pitchFamily="18" charset="0"/>
              </a:rPr>
              <a:t>Noteer 6 eieren linksonder. </a:t>
            </a:r>
          </a:p>
          <a:p>
            <a:r>
              <a:rPr lang="nl-NL" b="1">
                <a:ea typeface="Cambria Math" panose="02040503050406030204" pitchFamily="18" charset="0"/>
              </a:rPr>
              <a:t>Stap 4:</a:t>
            </a:r>
            <a:r>
              <a:rPr lang="nl-NL">
                <a:ea typeface="Cambria Math" panose="02040503050406030204" pitchFamily="18" charset="0"/>
              </a:rPr>
              <a:t> Noteer het gevraagde rechtsboven in de tabel.  </a:t>
            </a:r>
          </a:p>
          <a:p>
            <a:r>
              <a:rPr lang="nl-NL" b="1">
                <a:ea typeface="Cambria Math" panose="02040503050406030204" pitchFamily="18" charset="0"/>
              </a:rPr>
              <a:t>Stap 5:</a:t>
            </a:r>
            <a:r>
              <a:rPr lang="nl-NL">
                <a:ea typeface="Cambria Math" panose="02040503050406030204" pitchFamily="18" charset="0"/>
              </a:rPr>
              <a:t> Noteer 1 tussen de twee bedragen. </a:t>
            </a:r>
          </a:p>
          <a:p>
            <a:r>
              <a:rPr lang="nl-NL" b="1">
                <a:ea typeface="Cambria Math" panose="02040503050406030204" pitchFamily="18" charset="0"/>
              </a:rPr>
              <a:t>Stap 6:</a:t>
            </a:r>
            <a:r>
              <a:rPr lang="nl-NL">
                <a:ea typeface="Cambria Math" panose="02040503050406030204" pitchFamily="18" charset="0"/>
              </a:rPr>
              <a:t> Noteer de berekening naast de tabel. </a:t>
            </a:r>
          </a:p>
        </p:txBody>
      </p:sp>
    </p:spTree>
    <p:extLst>
      <p:ext uri="{BB962C8B-B14F-4D97-AF65-F5344CB8AC3E}">
        <p14:creationId xmlns:p14="http://schemas.microsoft.com/office/powerpoint/2010/main" val="17875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/>
      <p:bldP spid="32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360623-85CA-51EE-7CB7-1AC4B5CD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Verhoudingstabel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3BDF9C-6100-E8B3-AA03-6DBBC40B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226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/>
              <a:t>Voor het rekenen met een verhoudingstabel kun je de volgende stappen gebruiken.</a:t>
            </a:r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5071D46-D422-B036-7A6E-A93835C87F00}"/>
              </a:ext>
            </a:extLst>
          </p:cNvPr>
          <p:cNvGrpSpPr/>
          <p:nvPr/>
        </p:nvGrpSpPr>
        <p:grpSpPr>
          <a:xfrm>
            <a:off x="922173" y="2148377"/>
            <a:ext cx="8548399" cy="2704476"/>
            <a:chOff x="1172545" y="3522308"/>
            <a:chExt cx="5985976" cy="1882077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EDFAD5E-A370-5631-14FE-1F6FB4DBAE0C}"/>
                </a:ext>
              </a:extLst>
            </p:cNvPr>
            <p:cNvSpPr/>
            <p:nvPr/>
          </p:nvSpPr>
          <p:spPr>
            <a:xfrm>
              <a:off x="1172545" y="3522308"/>
              <a:ext cx="5985976" cy="18820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nl-NL" sz="2400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FA325893-A75F-E97E-4313-CC9B11405543}"/>
                </a:ext>
              </a:extLst>
            </p:cNvPr>
            <p:cNvSpPr txBox="1"/>
            <p:nvPr/>
          </p:nvSpPr>
          <p:spPr>
            <a:xfrm>
              <a:off x="1263667" y="3632472"/>
              <a:ext cx="5854861" cy="1681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/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Stappenplan: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1: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Teken een verhoudingstabel. </a:t>
              </a:r>
              <a:endParaRPr lang="nl-NL" b="1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2: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de getallen die bij elkaar horen met eenheid links in de tabel.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3: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het gevraagde rechts in de tabel. 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4: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1 als tussenstap en plaats pijlen als je dat handig vindt.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5: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Schrijf de berekening naast de tabel: eerst delen en dan vermenigvuldigen.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867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94366-B97B-F2D2-CAD3-6D601AF51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8B26B-704E-6DBB-A6E1-558411DF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AE82A4-584A-7139-120B-AAC42614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1"/>
            <a:ext cx="10419736" cy="4608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Cinan</a:t>
            </a: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verdient in 2 uur 8 euro. Hoeveel verdient </a:t>
            </a:r>
            <a:r>
              <a:rPr lang="nl-NL" sz="180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Cinan</a:t>
            </a: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na 7 uur werken?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met eenheid links in de tabel.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64E3D110-B97B-5F62-170A-5F8B2991EF3B}"/>
              </a:ext>
            </a:extLst>
          </p:cNvPr>
          <p:cNvGraphicFramePr>
            <a:graphicFrameLocks noGrp="1"/>
          </p:cNvGraphicFramePr>
          <p:nvPr/>
        </p:nvGraphicFramePr>
        <p:xfrm>
          <a:off x="1146110" y="4613797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18" name="Pijl: gekromd omlaag 17">
            <a:extLst>
              <a:ext uri="{FF2B5EF4-FFF2-40B4-BE49-F238E27FC236}">
                <a16:creationId xmlns:a16="http://schemas.microsoft.com/office/drawing/2014/main" id="{0E0FF642-CF50-AE10-05D5-7B54CD612B05}"/>
              </a:ext>
            </a:extLst>
          </p:cNvPr>
          <p:cNvSpPr/>
          <p:nvPr/>
        </p:nvSpPr>
        <p:spPr>
          <a:xfrm>
            <a:off x="2621902" y="4408657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ijl: gekromd omlaag 18">
            <a:extLst>
              <a:ext uri="{FF2B5EF4-FFF2-40B4-BE49-F238E27FC236}">
                <a16:creationId xmlns:a16="http://schemas.microsoft.com/office/drawing/2014/main" id="{C59DE466-2271-840F-A0B3-FEF13C747511}"/>
              </a:ext>
            </a:extLst>
          </p:cNvPr>
          <p:cNvSpPr/>
          <p:nvPr/>
        </p:nvSpPr>
        <p:spPr>
          <a:xfrm>
            <a:off x="4382485" y="440419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D802CCFA-DE72-F7AA-177C-E1D12D82205B}"/>
                  </a:ext>
                </a:extLst>
              </p:cNvPr>
              <p:cNvSpPr txBox="1"/>
              <p:nvPr/>
            </p:nvSpPr>
            <p:spPr>
              <a:xfrm>
                <a:off x="2375734" y="4091965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D802CCFA-DE72-F7AA-177C-E1D12D822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34" y="4091965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365E3214-8178-9588-CD14-8D645C8C4C4A}"/>
                  </a:ext>
                </a:extLst>
              </p:cNvPr>
              <p:cNvSpPr txBox="1"/>
              <p:nvPr/>
            </p:nvSpPr>
            <p:spPr>
              <a:xfrm>
                <a:off x="4160319" y="4084508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365E3214-8178-9588-CD14-8D645C8C4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19" y="4084508"/>
                <a:ext cx="88286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5F9B8E6-F635-DBB1-B175-E33EA7ACE689}"/>
                  </a:ext>
                </a:extLst>
              </p:cNvPr>
              <p:cNvSpPr txBox="1"/>
              <p:nvPr/>
            </p:nvSpPr>
            <p:spPr>
              <a:xfrm>
                <a:off x="6375572" y="4741378"/>
                <a:ext cx="434803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NL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euro</m:t>
                    </m:r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 </m:t>
                    </m:r>
                  </m:oMath>
                </a14:m>
                <a:r>
                  <a:rPr lang="nl-NL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4 euro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euro</m:t>
                      </m:r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×7=28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euro</m:t>
                      </m:r>
                    </m:oMath>
                  </m:oMathPara>
                </a14:m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NL">
                    <a:ea typeface="Cambria Math" panose="02040503050406030204" pitchFamily="18" charset="0"/>
                    <a:cs typeface="Calibri" panose="020F0502020204030204" pitchFamily="34" charset="0"/>
                  </a:rPr>
                  <a:t>Dus na 7 uur verdient </a:t>
                </a:r>
                <a:r>
                  <a:rPr lang="nl-NL" err="1">
                    <a:ea typeface="Cambria Math" panose="02040503050406030204" pitchFamily="18" charset="0"/>
                    <a:cs typeface="Calibri" panose="020F0502020204030204" pitchFamily="34" charset="0"/>
                  </a:rPr>
                  <a:t>Cinan</a:t>
                </a:r>
                <a:r>
                  <a:rPr lang="nl-NL">
                    <a:ea typeface="Cambria Math" panose="02040503050406030204" pitchFamily="18" charset="0"/>
                    <a:cs typeface="Calibri" panose="020F0502020204030204" pitchFamily="34" charset="0"/>
                  </a:rPr>
                  <a:t> 28 euro. </a:t>
                </a: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5F9B8E6-F635-DBB1-B175-E33EA7ACE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572" y="4741378"/>
                <a:ext cx="4348030" cy="1477328"/>
              </a:xfrm>
              <a:prstGeom prst="rect">
                <a:avLst/>
              </a:prstGeom>
              <a:blipFill>
                <a:blip r:embed="rId5"/>
                <a:stretch>
                  <a:fillRect l="-1262" t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F11531AF-30B9-262E-5243-19583F590748}"/>
              </a:ext>
            </a:extLst>
          </p:cNvPr>
          <p:cNvSpPr txBox="1"/>
          <p:nvPr/>
        </p:nvSpPr>
        <p:spPr>
          <a:xfrm>
            <a:off x="1239243" y="4711882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2 uur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F79241A-FEDF-742D-330A-2B630D85E306}"/>
              </a:ext>
            </a:extLst>
          </p:cNvPr>
          <p:cNvSpPr txBox="1"/>
          <p:nvPr/>
        </p:nvSpPr>
        <p:spPr>
          <a:xfrm>
            <a:off x="1237307" y="5258708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8 euro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59B34DF-2D5B-C8EC-9429-263B047D1D91}"/>
              </a:ext>
            </a:extLst>
          </p:cNvPr>
          <p:cNvSpPr txBox="1"/>
          <p:nvPr/>
        </p:nvSpPr>
        <p:spPr>
          <a:xfrm>
            <a:off x="3022945" y="4715014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 uur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2BE621D-442B-851B-F38C-E64A7F306D6E}"/>
              </a:ext>
            </a:extLst>
          </p:cNvPr>
          <p:cNvSpPr txBox="1"/>
          <p:nvPr/>
        </p:nvSpPr>
        <p:spPr>
          <a:xfrm>
            <a:off x="4742036" y="4715014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7 uur</a:t>
            </a:r>
          </a:p>
        </p:txBody>
      </p:sp>
    </p:spTree>
    <p:extLst>
      <p:ext uri="{BB962C8B-B14F-4D97-AF65-F5344CB8AC3E}">
        <p14:creationId xmlns:p14="http://schemas.microsoft.com/office/powerpoint/2010/main" val="3400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27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370FB-6DBA-11DE-A1E6-AB144AA42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71FAD-FAE0-D173-DAAD-B957C2B7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B2BD1-6DB8-8B66-FC79-27641F0E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1"/>
            <a:ext cx="10419736" cy="4608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Er zitten 65 peren gelijk verdeeld over 5 manden. Hoeveel peren zitten er in 3 manden?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met eenheid links in de tabel.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5051BAA8-B428-B892-9F9F-F557487EC51E}"/>
              </a:ext>
            </a:extLst>
          </p:cNvPr>
          <p:cNvGraphicFramePr>
            <a:graphicFrameLocks noGrp="1"/>
          </p:cNvGraphicFramePr>
          <p:nvPr/>
        </p:nvGraphicFramePr>
        <p:xfrm>
          <a:off x="1146110" y="4436830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0" name="Pijl: gekromd omlaag 19">
            <a:extLst>
              <a:ext uri="{FF2B5EF4-FFF2-40B4-BE49-F238E27FC236}">
                <a16:creationId xmlns:a16="http://schemas.microsoft.com/office/drawing/2014/main" id="{E71B5E77-E743-F815-6F2F-577E3DF1E889}"/>
              </a:ext>
            </a:extLst>
          </p:cNvPr>
          <p:cNvSpPr/>
          <p:nvPr/>
        </p:nvSpPr>
        <p:spPr>
          <a:xfrm flipV="1">
            <a:off x="2621902" y="555669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Pijl: gekromd omlaag 20">
            <a:extLst>
              <a:ext uri="{FF2B5EF4-FFF2-40B4-BE49-F238E27FC236}">
                <a16:creationId xmlns:a16="http://schemas.microsoft.com/office/drawing/2014/main" id="{E5D922B4-E0B7-1615-769A-5D3EE2F048C2}"/>
              </a:ext>
            </a:extLst>
          </p:cNvPr>
          <p:cNvSpPr/>
          <p:nvPr/>
        </p:nvSpPr>
        <p:spPr>
          <a:xfrm flipV="1">
            <a:off x="4382485" y="5547035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6249022-7A86-9A97-6AED-5E69188EBCFC}"/>
                  </a:ext>
                </a:extLst>
              </p:cNvPr>
              <p:cNvSpPr txBox="1"/>
              <p:nvPr/>
            </p:nvSpPr>
            <p:spPr>
              <a:xfrm>
                <a:off x="2375734" y="5779509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6249022-7A86-9A97-6AED-5E69188EB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34" y="5779509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8168A12F-B935-2EF8-C42F-05F4634753CD}"/>
                  </a:ext>
                </a:extLst>
              </p:cNvPr>
              <p:cNvSpPr txBox="1"/>
              <p:nvPr/>
            </p:nvSpPr>
            <p:spPr>
              <a:xfrm>
                <a:off x="4160319" y="5772052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8168A12F-B935-2EF8-C42F-05F463475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19" y="5772052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C710CF9F-16C9-62DA-0401-5CA0EA3259D0}"/>
              </a:ext>
            </a:extLst>
          </p:cNvPr>
          <p:cNvSpPr txBox="1"/>
          <p:nvPr/>
        </p:nvSpPr>
        <p:spPr>
          <a:xfrm>
            <a:off x="1239243" y="4534915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65 peren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4407FF3-B6F8-9875-1923-EF6FE13F5854}"/>
              </a:ext>
            </a:extLst>
          </p:cNvPr>
          <p:cNvSpPr txBox="1"/>
          <p:nvPr/>
        </p:nvSpPr>
        <p:spPr>
          <a:xfrm>
            <a:off x="1237307" y="5081741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 manden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DD17C46-CDE6-F36F-6DB1-1237F59701A3}"/>
              </a:ext>
            </a:extLst>
          </p:cNvPr>
          <p:cNvSpPr txBox="1"/>
          <p:nvPr/>
        </p:nvSpPr>
        <p:spPr>
          <a:xfrm>
            <a:off x="3021009" y="5081741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 mand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1BE1889-09C8-AE2D-AF91-041EAE664168}"/>
              </a:ext>
            </a:extLst>
          </p:cNvPr>
          <p:cNvSpPr txBox="1"/>
          <p:nvPr/>
        </p:nvSpPr>
        <p:spPr>
          <a:xfrm>
            <a:off x="4742036" y="5104108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3 manden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6E16D4E-C274-E22D-A9E7-889FBF207DA4}"/>
                  </a:ext>
                </a:extLst>
              </p:cNvPr>
              <p:cNvSpPr txBox="1"/>
              <p:nvPr/>
            </p:nvSpPr>
            <p:spPr>
              <a:xfrm>
                <a:off x="6595283" y="4627058"/>
                <a:ext cx="4751043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peren</m:t>
                      </m:r>
                      <m: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÷5=13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peren</m:t>
                      </m:r>
                    </m:oMath>
                  </m:oMathPara>
                </a14:m>
                <a:endParaRPr lang="nl-NL" b="0" i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peren</m:t>
                      </m:r>
                      <m: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 =39 </m:t>
                      </m:r>
                      <m:r>
                        <m:rPr>
                          <m:sty m:val="p"/>
                        </m:rP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peren</m:t>
                      </m:r>
                    </m:oMath>
                  </m:oMathPara>
                </a14:m>
                <a:endParaRPr lang="nl-NL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NL">
                    <a:ea typeface="Cambria Math" panose="02040503050406030204" pitchFamily="18" charset="0"/>
                    <a:cs typeface="Calibri" panose="020F0502020204030204" pitchFamily="34" charset="0"/>
                  </a:rPr>
                  <a:t>Dus in 3 manden zitten 39 peren. </a:t>
                </a: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6E16D4E-C274-E22D-A9E7-889FBF207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83" y="4627058"/>
                <a:ext cx="4751043" cy="1470980"/>
              </a:xfrm>
              <a:prstGeom prst="rect">
                <a:avLst/>
              </a:prstGeom>
              <a:blipFill>
                <a:blip r:embed="rId4"/>
                <a:stretch>
                  <a:fillRect l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4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  <p:bldP spid="25" grpId="0"/>
      <p:bldP spid="30" grpId="0"/>
      <p:bldP spid="31" grpId="0"/>
      <p:bldP spid="35" grpId="0"/>
      <p:bldP spid="36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A68D-DBCD-1869-A099-E4D25DA5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F41FF-FBEF-4D48-9DC7-F88445F4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0DF2C-F2A7-6795-DECC-7146D61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8398186" cy="4608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Hiernaast staat een recept voor Pasta Pesto. Het recept is voor 4 personen. Hoeveel gram spaghetti heb je nodig voor 5 personen?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met eenheid links in de tabel.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1941C9B1-710E-EAEC-A72F-E998DEAB3244}"/>
              </a:ext>
            </a:extLst>
          </p:cNvPr>
          <p:cNvGrpSpPr/>
          <p:nvPr/>
        </p:nvGrpSpPr>
        <p:grpSpPr>
          <a:xfrm>
            <a:off x="9108567" y="1530631"/>
            <a:ext cx="2823898" cy="3188395"/>
            <a:chOff x="2733484" y="3366861"/>
            <a:chExt cx="5476591" cy="1894177"/>
          </a:xfrm>
          <a:solidFill>
            <a:schemeClr val="accent3"/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3467AA86-EEB2-778A-7C99-ACFC1561690D}"/>
                </a:ext>
              </a:extLst>
            </p:cNvPr>
            <p:cNvSpPr/>
            <p:nvPr/>
          </p:nvSpPr>
          <p:spPr>
            <a:xfrm>
              <a:off x="2733484" y="3366861"/>
              <a:ext cx="5476591" cy="1746169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nl-NL" sz="2400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182BCE17-8484-D9BE-95B1-B8705D013657}"/>
                </a:ext>
              </a:extLst>
            </p:cNvPr>
            <p:cNvSpPr txBox="1"/>
            <p:nvPr/>
          </p:nvSpPr>
          <p:spPr>
            <a:xfrm>
              <a:off x="3087495" y="3450869"/>
              <a:ext cx="4974802" cy="18101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/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Recept Pasta Pesto</a:t>
              </a:r>
            </a:p>
            <a:p>
              <a:pPr algn="ctr">
                <a:spcBef>
                  <a:spcPts val="600"/>
                </a:spcBef>
              </a:pPr>
              <a:r>
                <a:rPr lang="nl-NL" sz="14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(4 personen)</a:t>
              </a:r>
            </a:p>
            <a:p>
              <a:pPr>
                <a:spcBef>
                  <a:spcPts val="600"/>
                </a:spcBef>
              </a:pPr>
              <a:endParaRPr lang="nl-NL" sz="1600" b="1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nl-NL" sz="16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300 g spaghetti</a:t>
              </a:r>
            </a:p>
            <a:p>
              <a:pPr>
                <a:spcBef>
                  <a:spcPts val="600"/>
                </a:spcBef>
              </a:pPr>
              <a:r>
                <a:rPr lang="nl-NL" sz="16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100 g groene pesto</a:t>
              </a:r>
            </a:p>
            <a:p>
              <a:pPr>
                <a:spcBef>
                  <a:spcPts val="600"/>
                </a:spcBef>
              </a:pPr>
              <a:r>
                <a:rPr lang="nl-NL" sz="16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250 g cherrytomaten</a:t>
              </a:r>
            </a:p>
            <a:p>
              <a:pPr>
                <a:spcBef>
                  <a:spcPts val="600"/>
                </a:spcBef>
              </a:pPr>
              <a:r>
                <a:rPr lang="nl-NL" sz="16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4 eetlepels olijfolie</a:t>
              </a:r>
            </a:p>
            <a:p>
              <a:pPr>
                <a:spcBef>
                  <a:spcPts val="600"/>
                </a:spcBef>
              </a:pPr>
              <a:r>
                <a:rPr lang="nl-NL" sz="16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30 g Parmezaanse kaas</a:t>
              </a:r>
            </a:p>
            <a:p>
              <a:pPr>
                <a:spcBef>
                  <a:spcPts val="600"/>
                </a:spcBef>
              </a:pPr>
              <a:endParaRPr lang="nl-NL" sz="2400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8E74F3DF-6167-D397-0440-43F3A99A6ED3}"/>
              </a:ext>
            </a:extLst>
          </p:cNvPr>
          <p:cNvGraphicFramePr>
            <a:graphicFrameLocks noGrp="1"/>
          </p:cNvGraphicFramePr>
          <p:nvPr/>
        </p:nvGraphicFramePr>
        <p:xfrm>
          <a:off x="1146110" y="5056249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18" name="Pijl: gekromd omlaag 17">
            <a:extLst>
              <a:ext uri="{FF2B5EF4-FFF2-40B4-BE49-F238E27FC236}">
                <a16:creationId xmlns:a16="http://schemas.microsoft.com/office/drawing/2014/main" id="{B7088ACA-10ED-335E-456C-87A5B20D3C31}"/>
              </a:ext>
            </a:extLst>
          </p:cNvPr>
          <p:cNvSpPr/>
          <p:nvPr/>
        </p:nvSpPr>
        <p:spPr>
          <a:xfrm>
            <a:off x="2621902" y="485110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ijl: gekromd omlaag 18">
            <a:extLst>
              <a:ext uri="{FF2B5EF4-FFF2-40B4-BE49-F238E27FC236}">
                <a16:creationId xmlns:a16="http://schemas.microsoft.com/office/drawing/2014/main" id="{2389FADA-0322-4726-CAFF-109080A48583}"/>
              </a:ext>
            </a:extLst>
          </p:cNvPr>
          <p:cNvSpPr/>
          <p:nvPr/>
        </p:nvSpPr>
        <p:spPr>
          <a:xfrm>
            <a:off x="4382485" y="4846651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F9072B95-697E-5469-0396-5CE137573EA6}"/>
                  </a:ext>
                </a:extLst>
              </p:cNvPr>
              <p:cNvSpPr txBox="1"/>
              <p:nvPr/>
            </p:nvSpPr>
            <p:spPr>
              <a:xfrm>
                <a:off x="2375734" y="4534417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÷4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F9072B95-697E-5469-0396-5CE137573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34" y="4534417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AA12EBC9-3B0C-1C67-AAEF-349885969F0C}"/>
                  </a:ext>
                </a:extLst>
              </p:cNvPr>
              <p:cNvSpPr txBox="1"/>
              <p:nvPr/>
            </p:nvSpPr>
            <p:spPr>
              <a:xfrm>
                <a:off x="4160319" y="4526960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AA12EBC9-3B0C-1C67-AAEF-349885969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19" y="4526960"/>
                <a:ext cx="88286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D2A0393B-0868-987D-813B-D82199E16F73}"/>
              </a:ext>
            </a:extLst>
          </p:cNvPr>
          <p:cNvSpPr txBox="1"/>
          <p:nvPr/>
        </p:nvSpPr>
        <p:spPr>
          <a:xfrm>
            <a:off x="1239243" y="5154334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4 personen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3E3A0C8-CCE3-E34D-6009-CEF311CBF0E6}"/>
              </a:ext>
            </a:extLst>
          </p:cNvPr>
          <p:cNvSpPr txBox="1"/>
          <p:nvPr/>
        </p:nvSpPr>
        <p:spPr>
          <a:xfrm>
            <a:off x="1237307" y="5701160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300 gram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14F7BD9-A777-E664-EF69-D33A4DDA89ED}"/>
              </a:ext>
            </a:extLst>
          </p:cNvPr>
          <p:cNvSpPr txBox="1"/>
          <p:nvPr/>
        </p:nvSpPr>
        <p:spPr>
          <a:xfrm>
            <a:off x="3022945" y="5157466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 persoon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F2D6D6E2-27DD-74BB-7787-5FBCFFDBD1CD}"/>
              </a:ext>
            </a:extLst>
          </p:cNvPr>
          <p:cNvSpPr txBox="1"/>
          <p:nvPr/>
        </p:nvSpPr>
        <p:spPr>
          <a:xfrm>
            <a:off x="4742036" y="5157466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 personen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55A229D-AD39-36E9-1A25-D1AA4F07E0B3}"/>
                  </a:ext>
                </a:extLst>
              </p:cNvPr>
              <p:cNvSpPr txBox="1"/>
              <p:nvPr/>
            </p:nvSpPr>
            <p:spPr>
              <a:xfrm>
                <a:off x="6638019" y="4782857"/>
                <a:ext cx="542616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300 </m:t>
                      </m:r>
                      <m:r>
                        <m:rPr>
                          <m:sty m:val="p"/>
                        </m:rP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gram</m:t>
                      </m:r>
                      <m: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÷4=75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gram</m:t>
                      </m:r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b="0" i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gram</m:t>
                      </m:r>
                      <m: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 =375 </m:t>
                      </m:r>
                      <m:r>
                        <m:rPr>
                          <m:sty m:val="p"/>
                        </m:rP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gram</m:t>
                      </m:r>
                      <m:r>
                        <m:rPr>
                          <m:nor/>
                        </m:rP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NL">
                    <a:ea typeface="Cambria Math" panose="02040503050406030204" pitchFamily="18" charset="0"/>
                    <a:cs typeface="Calibri" panose="020F0502020204030204" pitchFamily="34" charset="0"/>
                  </a:rPr>
                  <a:t>Dus voor 5 personen heb 375 gram nodig. </a:t>
                </a: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55A229D-AD39-36E9-1A25-D1AA4F07E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19" y="4782857"/>
                <a:ext cx="5426161" cy="1477328"/>
              </a:xfrm>
              <a:prstGeom prst="rect">
                <a:avLst/>
              </a:prstGeom>
              <a:blipFill>
                <a:blip r:embed="rId5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1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30" grpId="0"/>
      <p:bldP spid="31" grpId="0"/>
      <p:bldP spid="32" grpId="0"/>
      <p:bldP spid="3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CA3A7-A4D9-1B4D-8CF2-8B9B63861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234AF99-28E4-4142-828B-89139A26A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170478"/>
            <a:ext cx="10515600" cy="517043"/>
          </a:xfrm>
        </p:spPr>
        <p:txBody>
          <a:bodyPr>
            <a:noAutofit/>
          </a:bodyPr>
          <a:lstStyle/>
          <a:p>
            <a:pPr algn="ctr"/>
            <a:r>
              <a:rPr lang="nl-NL" sz="6000" dirty="0"/>
              <a:t>Procenten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BC958846-E587-04CA-D0BE-82B713224FD4}"/>
              </a:ext>
            </a:extLst>
          </p:cNvPr>
          <p:cNvSpPr txBox="1">
            <a:spLocks/>
          </p:cNvSpPr>
          <p:nvPr/>
        </p:nvSpPr>
        <p:spPr>
          <a:xfrm>
            <a:off x="838200" y="1530631"/>
            <a:ext cx="11011678" cy="147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0948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41AD7-C0F3-B7EC-4347-E8A8616E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DA047E8-9690-28A6-E820-F80E97CC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Procenten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F7AD53-1242-A61D-F338-1E2B2B28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2677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/>
              <a:t>Bij het rekenen met procenten gebruik je een verhoudingstabel. </a:t>
            </a:r>
          </a:p>
          <a:p>
            <a:pPr marL="0" indent="0">
              <a:buNone/>
            </a:pPr>
            <a:r>
              <a:rPr lang="nl-NL" sz="1800"/>
              <a:t>Een verhoudingstabel kun je gebruiken om percentages of hoeveelheden uit te rekenen. </a:t>
            </a:r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r>
              <a:rPr lang="nl-NL" sz="1800" b="1"/>
              <a:t>Voorbeeld</a:t>
            </a:r>
          </a:p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8% van 300 is ..?.. </a:t>
            </a:r>
            <a:endParaRPr lang="nl-NL" sz="2800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6" name="Tabel 25">
            <a:extLst>
              <a:ext uri="{FF2B5EF4-FFF2-40B4-BE49-F238E27FC236}">
                <a16:creationId xmlns:a16="http://schemas.microsoft.com/office/drawing/2014/main" id="{8D727A36-3BA9-5AEA-3C10-DC23FD8925C7}"/>
              </a:ext>
            </a:extLst>
          </p:cNvPr>
          <p:cNvGraphicFramePr>
            <a:graphicFrameLocks noGrp="1"/>
          </p:cNvGraphicFramePr>
          <p:nvPr/>
        </p:nvGraphicFramePr>
        <p:xfrm>
          <a:off x="993710" y="4584309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9" name="Pijl: gekromd omlaag 28">
            <a:extLst>
              <a:ext uri="{FF2B5EF4-FFF2-40B4-BE49-F238E27FC236}">
                <a16:creationId xmlns:a16="http://schemas.microsoft.com/office/drawing/2014/main" id="{BC937723-3464-1E4B-E976-4C06B8B65A6F}"/>
              </a:ext>
            </a:extLst>
          </p:cNvPr>
          <p:cNvSpPr/>
          <p:nvPr/>
        </p:nvSpPr>
        <p:spPr>
          <a:xfrm flipV="1">
            <a:off x="2469502" y="5704178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Pijl: gekromd omlaag 29">
            <a:extLst>
              <a:ext uri="{FF2B5EF4-FFF2-40B4-BE49-F238E27FC236}">
                <a16:creationId xmlns:a16="http://schemas.microsoft.com/office/drawing/2014/main" id="{FBF78D0F-9180-42EC-4675-EC5E8C5007F6}"/>
              </a:ext>
            </a:extLst>
          </p:cNvPr>
          <p:cNvSpPr/>
          <p:nvPr/>
        </p:nvSpPr>
        <p:spPr>
          <a:xfrm flipV="1">
            <a:off x="4230085" y="5694514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B025241F-09DA-E6C5-6459-6AD983C7CB4C}"/>
                  </a:ext>
                </a:extLst>
              </p:cNvPr>
              <p:cNvSpPr txBox="1"/>
              <p:nvPr/>
            </p:nvSpPr>
            <p:spPr>
              <a:xfrm>
                <a:off x="2223334" y="5926988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B025241F-09DA-E6C5-6459-6AD983C7C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334" y="5926988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DFB5C27D-39DF-CFAE-A8ED-B5F65AA84800}"/>
                  </a:ext>
                </a:extLst>
              </p:cNvPr>
              <p:cNvSpPr txBox="1"/>
              <p:nvPr/>
            </p:nvSpPr>
            <p:spPr>
              <a:xfrm>
                <a:off x="4007919" y="5919531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DFB5C27D-39DF-CFAE-A8ED-B5F65AA84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19" y="5919531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kstvak 34">
            <a:extLst>
              <a:ext uri="{FF2B5EF4-FFF2-40B4-BE49-F238E27FC236}">
                <a16:creationId xmlns:a16="http://schemas.microsoft.com/office/drawing/2014/main" id="{76D818BF-5213-1C77-CAE3-A8AF6D575EF0}"/>
              </a:ext>
            </a:extLst>
          </p:cNvPr>
          <p:cNvSpPr txBox="1"/>
          <p:nvPr/>
        </p:nvSpPr>
        <p:spPr>
          <a:xfrm>
            <a:off x="1086843" y="4682394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300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159E794-B696-94F7-E404-434D263EACF1}"/>
              </a:ext>
            </a:extLst>
          </p:cNvPr>
          <p:cNvSpPr txBox="1"/>
          <p:nvPr/>
        </p:nvSpPr>
        <p:spPr>
          <a:xfrm>
            <a:off x="1084907" y="5229220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100%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A0E4AFD-652D-824B-F1B1-8AB260A6A4D1}"/>
              </a:ext>
            </a:extLst>
          </p:cNvPr>
          <p:cNvSpPr txBox="1"/>
          <p:nvPr/>
        </p:nvSpPr>
        <p:spPr>
          <a:xfrm>
            <a:off x="2771763" y="5226162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1%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AF71CF1-5683-F798-9F32-D15B0C2301E3}"/>
              </a:ext>
            </a:extLst>
          </p:cNvPr>
          <p:cNvSpPr txBox="1"/>
          <p:nvPr/>
        </p:nvSpPr>
        <p:spPr>
          <a:xfrm>
            <a:off x="4490854" y="5226162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8%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2C71B86-FBF1-6251-AE7B-3CAAFB126ECF}"/>
                  </a:ext>
                </a:extLst>
              </p:cNvPr>
              <p:cNvSpPr txBox="1"/>
              <p:nvPr/>
            </p:nvSpPr>
            <p:spPr>
              <a:xfrm>
                <a:off x="6177710" y="2404848"/>
                <a:ext cx="569965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>
                    <a:ea typeface="Cambria Math" panose="02040503050406030204" pitchFamily="18" charset="0"/>
                  </a:rPr>
                  <a:t>Stap 1: </a:t>
                </a:r>
                <a:r>
                  <a:rPr lang="nl-NL">
                    <a:ea typeface="Cambria Math" panose="02040503050406030204" pitchFamily="18" charset="0"/>
                  </a:rPr>
                  <a:t>Teken een verhoudingstabel.</a:t>
                </a:r>
                <a:endParaRPr lang="nl-NL" b="1">
                  <a:ea typeface="Cambria Math" panose="02040503050406030204" pitchFamily="18" charset="0"/>
                </a:endParaRPr>
              </a:p>
              <a:p>
                <a:r>
                  <a:rPr lang="nl-NL" b="1">
                    <a:ea typeface="Cambria Math" panose="02040503050406030204" pitchFamily="18" charset="0"/>
                  </a:rPr>
                  <a:t>Stap 2: </a:t>
                </a:r>
                <a:r>
                  <a:rPr lang="nl-NL">
                    <a:ea typeface="Cambria Math" panose="02040503050406030204" pitchFamily="18" charset="0"/>
                  </a:rPr>
                  <a:t>Noteer 300 linksboven in de tabel.</a:t>
                </a:r>
              </a:p>
              <a:p>
                <a:r>
                  <a:rPr lang="nl-NL" b="1">
                    <a:ea typeface="Cambria Math" panose="02040503050406030204" pitchFamily="18" charset="0"/>
                  </a:rPr>
                  <a:t>Stap 3: </a:t>
                </a:r>
                <a:r>
                  <a:rPr lang="nl-NL">
                    <a:ea typeface="Cambria Math" panose="02040503050406030204" pitchFamily="18" charset="0"/>
                  </a:rPr>
                  <a:t>300 is gelijk aan 100%. Noteer 100% linksonder. </a:t>
                </a:r>
              </a:p>
              <a:p>
                <a:r>
                  <a:rPr lang="nl-NL" b="1">
                    <a:ea typeface="Cambria Math" panose="02040503050406030204" pitchFamily="18" charset="0"/>
                  </a:rPr>
                  <a:t>Stap 4:</a:t>
                </a:r>
                <a:r>
                  <a:rPr lang="nl-NL">
                    <a:ea typeface="Cambria Math" panose="02040503050406030204" pitchFamily="18" charset="0"/>
                  </a:rPr>
                  <a:t> Noteer het gevraagde percentage rechtsonder in de tabel.  </a:t>
                </a:r>
              </a:p>
              <a:p>
                <a:r>
                  <a:rPr lang="nl-NL" b="1">
                    <a:ea typeface="Cambria Math" panose="02040503050406030204" pitchFamily="18" charset="0"/>
                  </a:rPr>
                  <a:t>Stap 5:</a:t>
                </a:r>
                <a:r>
                  <a:rPr lang="nl-NL">
                    <a:ea typeface="Cambria Math" panose="02040503050406030204" pitchFamily="18" charset="0"/>
                  </a:rPr>
                  <a:t> Noteer 1% tussen de twee percentages. </a:t>
                </a:r>
              </a:p>
              <a:p>
                <a:r>
                  <a:rPr lang="nl-NL" b="1">
                    <a:ea typeface="Cambria Math" panose="02040503050406030204" pitchFamily="18" charset="0"/>
                  </a:rPr>
                  <a:t>Stap 6:</a:t>
                </a:r>
                <a:r>
                  <a:rPr lang="nl-NL">
                    <a:ea typeface="Cambria Math" panose="02040503050406030204" pitchFamily="18" charset="0"/>
                  </a:rPr>
                  <a:t> Noteer de berekening naast de tabel. </a:t>
                </a:r>
              </a:p>
              <a:p>
                <a:endParaRPr lang="nl-NL" b="1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00÷100=3</m:t>
                      </m:r>
                    </m:oMath>
                  </m:oMathPara>
                </a14:m>
                <a:endParaRPr lang="nl-NL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×8=24</m:t>
                      </m:r>
                    </m:oMath>
                  </m:oMathPara>
                </a14:m>
                <a:endParaRPr lang="nl-NL" b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Dus 8% van 300 is 24.</a:t>
                </a:r>
              </a:p>
            </p:txBody>
          </p:sp>
        </mc:Choice>
        <mc:Fallback xmlns="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2C71B86-FBF1-6251-AE7B-3CAAFB12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710" y="2404848"/>
                <a:ext cx="5699658" cy="3416320"/>
              </a:xfrm>
              <a:prstGeom prst="rect">
                <a:avLst/>
              </a:prstGeom>
              <a:blipFill>
                <a:blip r:embed="rId4"/>
                <a:stretch>
                  <a:fillRect l="-856" t="-891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6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360623-85CA-51EE-7CB7-1AC4B5CD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Procenten - stappenplan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3BDF9C-6100-E8B3-AA03-6DBBC40B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226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/>
              <a:t>Voor het rekenen met een procenten kun je de volgende stappen gebruiken.</a:t>
            </a:r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5071D46-D422-B036-7A6E-A93835C87F00}"/>
              </a:ext>
            </a:extLst>
          </p:cNvPr>
          <p:cNvGrpSpPr/>
          <p:nvPr/>
        </p:nvGrpSpPr>
        <p:grpSpPr>
          <a:xfrm>
            <a:off x="922173" y="2148372"/>
            <a:ext cx="8643258" cy="2639938"/>
            <a:chOff x="1172545" y="3522305"/>
            <a:chExt cx="8643258" cy="215844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EDFAD5E-A370-5631-14FE-1F6FB4DBAE0C}"/>
                </a:ext>
              </a:extLst>
            </p:cNvPr>
            <p:cNvSpPr/>
            <p:nvPr/>
          </p:nvSpPr>
          <p:spPr>
            <a:xfrm>
              <a:off x="1172545" y="3522305"/>
              <a:ext cx="8643258" cy="215844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nl-NL" sz="2400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FA325893-A75F-E97E-4313-CC9B11405543}"/>
                </a:ext>
              </a:extLst>
            </p:cNvPr>
            <p:cNvSpPr txBox="1"/>
            <p:nvPr/>
          </p:nvSpPr>
          <p:spPr>
            <a:xfrm>
              <a:off x="1376416" y="3601367"/>
              <a:ext cx="8350898" cy="19753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/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Stappenplan: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1: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Teken een verhoudingstabel. ​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2: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de getallen die bij elkaar horen links in de tabel.​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3: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het gevraagde rechts in de tabel. ​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4: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1 als tussenstap en plaats pijlen als je dat handig vindt.​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5: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Schrijf de berekening naast de tabel: eerst delen en dan vermenigvuldigen.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954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94366-B97B-F2D2-CAD3-6D601AF51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8B26B-704E-6DBB-A6E1-558411DF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AE82A4-584A-7139-120B-AAC42614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0"/>
            <a:ext cx="9220892" cy="516277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18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55% van 1.600 is ..?..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links in de tabel.​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64E3D110-B97B-5F62-170A-5F8B2991EF3B}"/>
              </a:ext>
            </a:extLst>
          </p:cNvPr>
          <p:cNvGraphicFramePr>
            <a:graphicFrameLocks noGrp="1"/>
          </p:cNvGraphicFramePr>
          <p:nvPr/>
        </p:nvGraphicFramePr>
        <p:xfrm>
          <a:off x="1184204" y="4308110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0" name="Pijl: gekromd omlaag 19">
            <a:extLst>
              <a:ext uri="{FF2B5EF4-FFF2-40B4-BE49-F238E27FC236}">
                <a16:creationId xmlns:a16="http://schemas.microsoft.com/office/drawing/2014/main" id="{E05AFE5D-EFDA-8093-042A-C5A5A02F31A2}"/>
              </a:ext>
            </a:extLst>
          </p:cNvPr>
          <p:cNvSpPr/>
          <p:nvPr/>
        </p:nvSpPr>
        <p:spPr>
          <a:xfrm flipV="1">
            <a:off x="2659996" y="542797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Pijl: gekromd omlaag 20">
            <a:extLst>
              <a:ext uri="{FF2B5EF4-FFF2-40B4-BE49-F238E27FC236}">
                <a16:creationId xmlns:a16="http://schemas.microsoft.com/office/drawing/2014/main" id="{37608D66-1483-5F74-E76E-F0D4837A8285}"/>
              </a:ext>
            </a:extLst>
          </p:cNvPr>
          <p:cNvSpPr/>
          <p:nvPr/>
        </p:nvSpPr>
        <p:spPr>
          <a:xfrm flipV="1">
            <a:off x="4420579" y="5418315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E257F26-B035-5B31-BFBD-EC7699552F99}"/>
                  </a:ext>
                </a:extLst>
              </p:cNvPr>
              <p:cNvSpPr txBox="1"/>
              <p:nvPr/>
            </p:nvSpPr>
            <p:spPr>
              <a:xfrm>
                <a:off x="2413828" y="5650789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E257F26-B035-5B31-BFBD-EC769955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28" y="5650789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D5B99F2-4C49-BACD-2188-9A906A2C0D4A}"/>
                  </a:ext>
                </a:extLst>
              </p:cNvPr>
              <p:cNvSpPr txBox="1"/>
              <p:nvPr/>
            </p:nvSpPr>
            <p:spPr>
              <a:xfrm>
                <a:off x="4198413" y="5643332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2D5B99F2-4C49-BACD-2188-9A906A2C0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13" y="5643332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F11531AF-30B9-262E-5243-19583F590748}"/>
              </a:ext>
            </a:extLst>
          </p:cNvPr>
          <p:cNvSpPr txBox="1"/>
          <p:nvPr/>
        </p:nvSpPr>
        <p:spPr>
          <a:xfrm>
            <a:off x="1277337" y="4406195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1.600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F79241A-FEDF-742D-330A-2B630D85E306}"/>
              </a:ext>
            </a:extLst>
          </p:cNvPr>
          <p:cNvSpPr txBox="1"/>
          <p:nvPr/>
        </p:nvSpPr>
        <p:spPr>
          <a:xfrm>
            <a:off x="1275401" y="4953021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100%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59B34DF-2D5B-C8EC-9429-263B047D1D91}"/>
              </a:ext>
            </a:extLst>
          </p:cNvPr>
          <p:cNvSpPr txBox="1"/>
          <p:nvPr/>
        </p:nvSpPr>
        <p:spPr>
          <a:xfrm>
            <a:off x="2994492" y="4949963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1%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2BE621D-442B-851B-F38C-E64A7F306D6E}"/>
              </a:ext>
            </a:extLst>
          </p:cNvPr>
          <p:cNvSpPr txBox="1"/>
          <p:nvPr/>
        </p:nvSpPr>
        <p:spPr>
          <a:xfrm>
            <a:off x="4713583" y="4949963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8F0F533D-DDC2-DBA2-9EF9-5190DA4CAD2D}"/>
                  </a:ext>
                </a:extLst>
              </p:cNvPr>
              <p:cNvSpPr txBox="1"/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.600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nl-NL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880</m:t>
                      </m:r>
                    </m:oMath>
                  </m:oMathPara>
                </a14:m>
                <a:endParaRPr lang="nl-NL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Dus 55% van 1.600 is 880.</a:t>
                </a: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8F0F533D-DDC2-DBA2-9EF9-5190DA4CA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6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  <p:bldP spid="25" grpId="0"/>
      <p:bldP spid="30" grpId="0"/>
      <p:bldP spid="31" grpId="0"/>
      <p:bldP spid="32" grpId="0"/>
      <p:bldP spid="3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360623-85CA-51EE-7CB7-1AC4B5CD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Gewicht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3BDF9C-6100-E8B3-AA03-6DBBC40B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1160967" cy="1338470"/>
          </a:xfrm>
        </p:spPr>
        <p:txBody>
          <a:bodyPr>
            <a:normAutofit/>
          </a:bodyPr>
          <a:lstStyle/>
          <a:p>
            <a:r>
              <a:rPr lang="nl-NL" sz="2600" dirty="0"/>
              <a:t>De eenheid van gewicht is kilogram (kg). </a:t>
            </a:r>
          </a:p>
          <a:p>
            <a:r>
              <a:rPr lang="nl-NL" sz="2600" dirty="0"/>
              <a:t>Je kunt kilogram omrekenen naar gram (g) of milligram (mg), en andersom.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90D450B3-7543-F983-6897-77E75C7E1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83" y="3135086"/>
            <a:ext cx="5411319" cy="2723147"/>
          </a:xfrm>
          <a:prstGeom prst="rect">
            <a:avLst/>
          </a:prstGeom>
        </p:spPr>
      </p:pic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F49DEC11-3B5F-B3C0-99B2-5E68819420E9}"/>
              </a:ext>
            </a:extLst>
          </p:cNvPr>
          <p:cNvSpPr txBox="1">
            <a:spLocks/>
          </p:cNvSpPr>
          <p:nvPr/>
        </p:nvSpPr>
        <p:spPr>
          <a:xfrm>
            <a:off x="838200" y="1530631"/>
            <a:ext cx="11011678" cy="147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D90961F1-F3A9-F447-51D6-C165668FA00D}"/>
              </a:ext>
            </a:extLst>
          </p:cNvPr>
          <p:cNvSpPr txBox="1">
            <a:spLocks/>
          </p:cNvSpPr>
          <p:nvPr/>
        </p:nvSpPr>
        <p:spPr>
          <a:xfrm>
            <a:off x="838199" y="3002093"/>
            <a:ext cx="5821183" cy="2989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r>
              <a:rPr lang="nl-NL" dirty="0"/>
              <a:t>Elke stap naar rechts is keer 1.000. </a:t>
            </a:r>
          </a:p>
          <a:p>
            <a:r>
              <a:rPr lang="nl-NL" dirty="0"/>
              <a:t>Elke stap naar links is gedeeld door 1.000. </a:t>
            </a:r>
          </a:p>
          <a:p>
            <a:endParaRPr lang="nl-NL" dirty="0"/>
          </a:p>
          <a:p>
            <a:r>
              <a:rPr lang="nl-NL" dirty="0"/>
              <a:t>De eenheid ton is een speciale </a:t>
            </a:r>
            <a:br>
              <a:rPr lang="nl-NL" dirty="0"/>
            </a:br>
            <a:r>
              <a:rPr lang="nl-NL" dirty="0"/>
              <a:t>eenheid voor gewicht: </a:t>
            </a:r>
            <a:br>
              <a:rPr lang="nl-NL" dirty="0"/>
            </a:br>
            <a:r>
              <a:rPr lang="nl-NL" dirty="0"/>
              <a:t>1 ton = 1.000 kg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37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8F180-6AC6-9FC0-89EF-678F03198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C5C62-6A51-4243-B754-4FA7EC82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3CAB77-F186-5EFE-80E0-B8FCD411E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0"/>
            <a:ext cx="9220892" cy="516277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18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5% van ..?.. = 525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links in de tabel.​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>
              <a:spcBef>
                <a:spcPts val="600"/>
              </a:spcBef>
            </a:pPr>
            <a:endParaRPr lang="nl-NL" sz="23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3F76356A-A156-1318-7CC1-A7027F4CFDA5}"/>
              </a:ext>
            </a:extLst>
          </p:cNvPr>
          <p:cNvGraphicFramePr>
            <a:graphicFrameLocks noGrp="1"/>
          </p:cNvGraphicFramePr>
          <p:nvPr/>
        </p:nvGraphicFramePr>
        <p:xfrm>
          <a:off x="1184204" y="4428178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0" name="Pijl: gekromd omlaag 19">
            <a:extLst>
              <a:ext uri="{FF2B5EF4-FFF2-40B4-BE49-F238E27FC236}">
                <a16:creationId xmlns:a16="http://schemas.microsoft.com/office/drawing/2014/main" id="{375EC5D0-4022-2C03-8ABB-AE3C9BF66340}"/>
              </a:ext>
            </a:extLst>
          </p:cNvPr>
          <p:cNvSpPr/>
          <p:nvPr/>
        </p:nvSpPr>
        <p:spPr>
          <a:xfrm flipV="1">
            <a:off x="2659996" y="5548047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Pijl: gekromd omlaag 20">
            <a:extLst>
              <a:ext uri="{FF2B5EF4-FFF2-40B4-BE49-F238E27FC236}">
                <a16:creationId xmlns:a16="http://schemas.microsoft.com/office/drawing/2014/main" id="{92601994-6085-478D-74D0-0D19A119B01B}"/>
              </a:ext>
            </a:extLst>
          </p:cNvPr>
          <p:cNvSpPr/>
          <p:nvPr/>
        </p:nvSpPr>
        <p:spPr>
          <a:xfrm flipV="1">
            <a:off x="4420579" y="5538383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E4E1E32C-442F-81F1-AB3F-81BCEE1C1714}"/>
                  </a:ext>
                </a:extLst>
              </p:cNvPr>
              <p:cNvSpPr txBox="1"/>
              <p:nvPr/>
            </p:nvSpPr>
            <p:spPr>
              <a:xfrm>
                <a:off x="2413828" y="5770857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E4E1E32C-442F-81F1-AB3F-81BCEE1C1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28" y="5770857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38C1A681-249E-E7BA-E413-4899A3792F26}"/>
                  </a:ext>
                </a:extLst>
              </p:cNvPr>
              <p:cNvSpPr txBox="1"/>
              <p:nvPr/>
            </p:nvSpPr>
            <p:spPr>
              <a:xfrm>
                <a:off x="4198413" y="5763400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38C1A681-249E-E7BA-E413-4899A3792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13" y="5763400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4A7C123A-3677-11D8-D9CF-491FD45638ED}"/>
              </a:ext>
            </a:extLst>
          </p:cNvPr>
          <p:cNvSpPr txBox="1"/>
          <p:nvPr/>
        </p:nvSpPr>
        <p:spPr>
          <a:xfrm>
            <a:off x="1277337" y="4526263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525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CF6151C-87E1-D305-FE98-0F428BA8FC6D}"/>
              </a:ext>
            </a:extLst>
          </p:cNvPr>
          <p:cNvSpPr txBox="1"/>
          <p:nvPr/>
        </p:nvSpPr>
        <p:spPr>
          <a:xfrm>
            <a:off x="1275401" y="5073089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5%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85DE4B2-7227-3721-089D-38B0B6EDC242}"/>
              </a:ext>
            </a:extLst>
          </p:cNvPr>
          <p:cNvSpPr txBox="1"/>
          <p:nvPr/>
        </p:nvSpPr>
        <p:spPr>
          <a:xfrm>
            <a:off x="3059103" y="5073089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1%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03E92F0B-A6E5-80E6-F103-BCC66D95FFB3}"/>
              </a:ext>
            </a:extLst>
          </p:cNvPr>
          <p:cNvSpPr txBox="1"/>
          <p:nvPr/>
        </p:nvSpPr>
        <p:spPr>
          <a:xfrm>
            <a:off x="4780130" y="5095456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100%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64FB19CD-28C1-2620-51F0-7A6CD1A7D8A5}"/>
                  </a:ext>
                </a:extLst>
              </p:cNvPr>
              <p:cNvSpPr txBox="1"/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105</m:t>
                      </m:r>
                    </m:oMath>
                  </m:oMathPara>
                </a14:m>
                <a:endParaRPr lang="nl-NL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10.500</m:t>
                      </m:r>
                    </m:oMath>
                  </m:oMathPara>
                </a14:m>
                <a:endParaRPr lang="nl-NL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Dus 5% van 10.500 is 525.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64FB19CD-28C1-2620-51F0-7A6CD1A7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1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uiExpand="1" animBg="1"/>
      <p:bldP spid="21" grpId="0" uiExpand="1" animBg="1"/>
      <p:bldP spid="24" grpId="0" uiExpand="1"/>
      <p:bldP spid="25" grpId="0" uiExpand="1"/>
      <p:bldP spid="30" grpId="0" uiExpand="1"/>
      <p:bldP spid="31" grpId="0" uiExpand="1"/>
      <p:bldP spid="35" grpId="0" uiExpand="1"/>
      <p:bldP spid="36" grpId="0" uiExpand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6B3D3-1CBC-108C-C92D-9893D5322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2C012-10DA-0D18-CE13-6E985D11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E75B7B-EBFF-78FF-A213-61287298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7524"/>
            <a:ext cx="10409904" cy="55404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18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 prijs van de nieuwste Nintendo Switch wordt met 14% verhoogd. De oorspronkelijke prijs is € 500. Wat wordt de nieuwe prijs?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links in de tabel.​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73C4C9B-A679-10E0-B889-EBC775B92A06}"/>
              </a:ext>
            </a:extLst>
          </p:cNvPr>
          <p:cNvGraphicFramePr>
            <a:graphicFrameLocks noGrp="1"/>
          </p:cNvGraphicFramePr>
          <p:nvPr/>
        </p:nvGraphicFramePr>
        <p:xfrm>
          <a:off x="1184204" y="4308110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0" name="Pijl: gekromd omlaag 19">
            <a:extLst>
              <a:ext uri="{FF2B5EF4-FFF2-40B4-BE49-F238E27FC236}">
                <a16:creationId xmlns:a16="http://schemas.microsoft.com/office/drawing/2014/main" id="{3820816C-CA90-DC10-6EBB-A568092277F0}"/>
              </a:ext>
            </a:extLst>
          </p:cNvPr>
          <p:cNvSpPr/>
          <p:nvPr/>
        </p:nvSpPr>
        <p:spPr>
          <a:xfrm flipV="1">
            <a:off x="2659996" y="542797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Pijl: gekromd omlaag 20">
            <a:extLst>
              <a:ext uri="{FF2B5EF4-FFF2-40B4-BE49-F238E27FC236}">
                <a16:creationId xmlns:a16="http://schemas.microsoft.com/office/drawing/2014/main" id="{EA8C9CA8-4C92-12F8-A474-53CFAD193441}"/>
              </a:ext>
            </a:extLst>
          </p:cNvPr>
          <p:cNvSpPr/>
          <p:nvPr/>
        </p:nvSpPr>
        <p:spPr>
          <a:xfrm flipV="1">
            <a:off x="4420579" y="5418315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68A929C-9739-1058-4577-3A2B5E047C7F}"/>
                  </a:ext>
                </a:extLst>
              </p:cNvPr>
              <p:cNvSpPr txBox="1"/>
              <p:nvPr/>
            </p:nvSpPr>
            <p:spPr>
              <a:xfrm>
                <a:off x="2413828" y="5650789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68A929C-9739-1058-4577-3A2B5E047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28" y="5650789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0AAD0F60-74F5-1425-C799-49B8C3BC2E50}"/>
                  </a:ext>
                </a:extLst>
              </p:cNvPr>
              <p:cNvSpPr txBox="1"/>
              <p:nvPr/>
            </p:nvSpPr>
            <p:spPr>
              <a:xfrm>
                <a:off x="4198413" y="5643332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114 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0AAD0F60-74F5-1425-C799-49B8C3BC2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13" y="5643332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6E8416D7-2310-1875-607E-2223E572F7C2}"/>
              </a:ext>
            </a:extLst>
          </p:cNvPr>
          <p:cNvSpPr txBox="1"/>
          <p:nvPr/>
        </p:nvSpPr>
        <p:spPr>
          <a:xfrm>
            <a:off x="1277337" y="4406195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€ 500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0CAA86C-FBB0-D32A-1472-BCC5B78814B3}"/>
              </a:ext>
            </a:extLst>
          </p:cNvPr>
          <p:cNvSpPr txBox="1"/>
          <p:nvPr/>
        </p:nvSpPr>
        <p:spPr>
          <a:xfrm>
            <a:off x="1275401" y="4953021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100%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9AA84F0-B294-9710-D187-5063D8E7AE94}"/>
              </a:ext>
            </a:extLst>
          </p:cNvPr>
          <p:cNvSpPr txBox="1"/>
          <p:nvPr/>
        </p:nvSpPr>
        <p:spPr>
          <a:xfrm>
            <a:off x="3059103" y="4953021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1%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3132CDC-166F-5077-F14E-4D785FABA547}"/>
              </a:ext>
            </a:extLst>
          </p:cNvPr>
          <p:cNvSpPr txBox="1"/>
          <p:nvPr/>
        </p:nvSpPr>
        <p:spPr>
          <a:xfrm>
            <a:off x="4780130" y="4975388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114%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E68CCBB-8462-8BAB-E975-018E309A697B}"/>
                  </a:ext>
                </a:extLst>
              </p:cNvPr>
              <p:cNvSpPr txBox="1"/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nl-NL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114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>
                    <a:latin typeface="Calibri" panose="020F0502020204030204" pitchFamily="34" charset="0"/>
                    <a:ea typeface="Cambria Math" panose="02040503050406030204" pitchFamily="18" charset="0"/>
                  </a:rPr>
                  <a:t> 570</a:t>
                </a:r>
              </a:p>
              <a:p>
                <a:pPr algn="ctr"/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Dus de nieuwe prijs wordt € 570.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E68CCBB-8462-8BAB-E975-018E309A6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03" y="4426862"/>
                <a:ext cx="4723814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3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1" grpId="0" animBg="1"/>
      <p:bldP spid="24" grpId="0"/>
      <p:bldP spid="25" grpId="0"/>
      <p:bldP spid="30" grpId="0"/>
      <p:bldP spid="31" grpId="0"/>
      <p:bldP spid="35" grpId="0"/>
      <p:bldP spid="36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6DC28-5E71-24AA-40B1-92637C868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9FFB3-F370-FC74-F6BA-4CB4176D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55BEF8-AFFB-DCFC-9F21-0B66608CA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0"/>
            <a:ext cx="9220892" cy="516277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18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Van 250 naar 420 is een toename van ..?..%.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links in de tabel.​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vindt.​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9853A29D-861B-515B-2C61-1456DEFB3E5F}"/>
              </a:ext>
            </a:extLst>
          </p:cNvPr>
          <p:cNvGraphicFramePr>
            <a:graphicFrameLocks noGrp="1"/>
          </p:cNvGraphicFramePr>
          <p:nvPr/>
        </p:nvGraphicFramePr>
        <p:xfrm>
          <a:off x="1184204" y="4693648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18" name="Pijl: gekromd omlaag 17">
            <a:extLst>
              <a:ext uri="{FF2B5EF4-FFF2-40B4-BE49-F238E27FC236}">
                <a16:creationId xmlns:a16="http://schemas.microsoft.com/office/drawing/2014/main" id="{6D456797-D7CE-5569-1280-C54A2B1C659E}"/>
              </a:ext>
            </a:extLst>
          </p:cNvPr>
          <p:cNvSpPr/>
          <p:nvPr/>
        </p:nvSpPr>
        <p:spPr>
          <a:xfrm>
            <a:off x="2659996" y="4488508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ijl: gekromd omlaag 18">
            <a:extLst>
              <a:ext uri="{FF2B5EF4-FFF2-40B4-BE49-F238E27FC236}">
                <a16:creationId xmlns:a16="http://schemas.microsoft.com/office/drawing/2014/main" id="{BCA0EC88-5103-A454-4291-4738D17E506D}"/>
              </a:ext>
            </a:extLst>
          </p:cNvPr>
          <p:cNvSpPr/>
          <p:nvPr/>
        </p:nvSpPr>
        <p:spPr>
          <a:xfrm>
            <a:off x="4420579" y="4484050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577F4F4-4382-C259-D3A9-1CA0004B2ADB}"/>
                  </a:ext>
                </a:extLst>
              </p:cNvPr>
              <p:cNvSpPr txBox="1"/>
              <p:nvPr/>
            </p:nvSpPr>
            <p:spPr>
              <a:xfrm>
                <a:off x="2413828" y="4171816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nl-NL" sz="140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250</a:t>
                </a:r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577F4F4-4382-C259-D3A9-1CA0004B2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28" y="4171816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AF6BFC2-9317-9AC1-BF43-25F9B48A35B2}"/>
                  </a:ext>
                </a:extLst>
              </p:cNvPr>
              <p:cNvSpPr txBox="1"/>
              <p:nvPr/>
            </p:nvSpPr>
            <p:spPr>
              <a:xfrm>
                <a:off x="4198413" y="4164359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420 </m:t>
                      </m:r>
                    </m:oMath>
                  </m:oMathPara>
                </a14:m>
                <a:endParaRPr lang="nl-NL" sz="14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AF6BFC2-9317-9AC1-BF43-25F9B48A3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13" y="4164359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1401A807-AADA-F7CE-84FD-6E354405031F}"/>
              </a:ext>
            </a:extLst>
          </p:cNvPr>
          <p:cNvSpPr txBox="1"/>
          <p:nvPr/>
        </p:nvSpPr>
        <p:spPr>
          <a:xfrm>
            <a:off x="1277337" y="4791733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250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13FA4DA-5BEB-330D-55BC-EA4719E4808C}"/>
              </a:ext>
            </a:extLst>
          </p:cNvPr>
          <p:cNvSpPr txBox="1"/>
          <p:nvPr/>
        </p:nvSpPr>
        <p:spPr>
          <a:xfrm>
            <a:off x="1275401" y="5338559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100%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38612C1-01A0-279E-0B74-52F4EF0419BC}"/>
              </a:ext>
            </a:extLst>
          </p:cNvPr>
          <p:cNvSpPr txBox="1"/>
          <p:nvPr/>
        </p:nvSpPr>
        <p:spPr>
          <a:xfrm>
            <a:off x="3061039" y="4794865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4AEC1F0-44AC-6157-CCDA-7D7D724324B8}"/>
              </a:ext>
            </a:extLst>
          </p:cNvPr>
          <p:cNvSpPr txBox="1"/>
          <p:nvPr/>
        </p:nvSpPr>
        <p:spPr>
          <a:xfrm>
            <a:off x="4780130" y="4794865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420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98A619E-2B86-A4DE-0DFF-A37AC7B978F5}"/>
                  </a:ext>
                </a:extLst>
              </p:cNvPr>
              <p:cNvSpPr txBox="1"/>
              <p:nvPr/>
            </p:nvSpPr>
            <p:spPr>
              <a:xfrm>
                <a:off x="6611503" y="4702170"/>
                <a:ext cx="472381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250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</m:t>
                    </m:r>
                  </m:oMath>
                </a14:m>
                <a:r>
                  <a:rPr lang="nl-NL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,4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420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168</m:t>
                    </m:r>
                  </m:oMath>
                </a14:m>
                <a:r>
                  <a:rPr lang="nl-NL">
                    <a:latin typeface="Calibri" panose="020F0502020204030204" pitchFamily="34" charset="0"/>
                    <a:ea typeface="Cambria Math" panose="02040503050406030204" pitchFamily="18" charset="0"/>
                  </a:rPr>
                  <a:t>%</a:t>
                </a:r>
              </a:p>
              <a:p>
                <a:pPr algn="ctr"/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Dus van 250 naar 420 is een toename van 68%.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98A619E-2B86-A4DE-0DFF-A37AC7B97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03" y="4702170"/>
                <a:ext cx="4723814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30" grpId="0"/>
      <p:bldP spid="31" grpId="0"/>
      <p:bldP spid="32" grpId="0"/>
      <p:bldP spid="3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BA5B-AD0C-EC5E-0BC7-662E8662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2">
            <a:extLst>
              <a:ext uri="{FF2B5EF4-FFF2-40B4-BE49-F238E27FC236}">
                <a16:creationId xmlns:a16="http://schemas.microsoft.com/office/drawing/2014/main" id="{9B50ADA0-DADD-1844-FFA0-2A33A87D8AEA}"/>
              </a:ext>
            </a:extLst>
          </p:cNvPr>
          <p:cNvSpPr txBox="1">
            <a:spLocks/>
          </p:cNvSpPr>
          <p:nvPr/>
        </p:nvSpPr>
        <p:spPr>
          <a:xfrm>
            <a:off x="310083" y="6014720"/>
            <a:ext cx="3835197" cy="582316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Kees Hooyman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" sz="16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St. Bonifatiuscollege Utrecht</a:t>
            </a:r>
          </a:p>
        </p:txBody>
      </p:sp>
    </p:spTree>
    <p:extLst>
      <p:ext uri="{BB962C8B-B14F-4D97-AF65-F5344CB8AC3E}">
        <p14:creationId xmlns:p14="http://schemas.microsoft.com/office/powerpoint/2010/main" val="80005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A68D-DBCD-1869-A099-E4D25DA5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F41FF-FBEF-4D48-9DC7-F88445F4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0DF2C-F2A7-6795-DECC-7146D618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b="1" dirty="0"/>
              <a:t>Reken om:    7 kg = .?. g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b="1" dirty="0"/>
              <a:t>Stap 1: </a:t>
            </a:r>
            <a:r>
              <a:rPr lang="nl-NL" sz="2200" dirty="0"/>
              <a:t>Noteer het rijtje met eenheden: kg – g – mg. </a:t>
            </a:r>
            <a:br>
              <a:rPr lang="nl-NL" sz="2200" dirty="0"/>
            </a:br>
            <a:r>
              <a:rPr lang="nl-NL" sz="2200" dirty="0"/>
              <a:t>Eén stap naar rechts is keer 1.000. </a:t>
            </a:r>
            <a:br>
              <a:rPr lang="nl-NL" sz="2200" dirty="0"/>
            </a:br>
            <a:r>
              <a:rPr lang="nl-NL" sz="2200" dirty="0"/>
              <a:t>Eén stap naar links is delen door 1.000. </a:t>
            </a:r>
          </a:p>
          <a:p>
            <a:r>
              <a:rPr lang="nl-NL" sz="2200" b="1" dirty="0"/>
              <a:t>Stap 2: </a:t>
            </a:r>
            <a:r>
              <a:rPr lang="nl-NL" sz="2200" dirty="0"/>
              <a:t>Bepaal het aantal stappen naar rechts of naar links. </a:t>
            </a:r>
            <a:endParaRPr lang="nl-NL" sz="2200" b="1" dirty="0"/>
          </a:p>
          <a:p>
            <a:r>
              <a:rPr lang="nl-NL" sz="2200" b="1" dirty="0"/>
              <a:t>Stap 3: </a:t>
            </a:r>
            <a:r>
              <a:rPr lang="nl-NL" sz="2400" dirty="0"/>
              <a:t>Eén stapje naar rechts is keer 1.000. Reken dit uit. </a:t>
            </a:r>
          </a:p>
          <a:p>
            <a:endParaRPr lang="nl-NL" sz="2200" dirty="0"/>
          </a:p>
          <a:p>
            <a:pPr marL="0" indent="0" algn="ctr">
              <a:buNone/>
            </a:pPr>
            <a:r>
              <a:rPr lang="nl-NL" sz="2200" b="1" dirty="0"/>
              <a:t>7 kg = 7 x 1.000 = 7.000 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8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7F7BC-8307-CAA8-D2ED-22BF16C64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5759A2D-93B9-E6FE-F24B-E812F9F7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Lengte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31F4098-952E-FD81-DB2F-A54BB96A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4991468"/>
          </a:xfrm>
        </p:spPr>
        <p:txBody>
          <a:bodyPr>
            <a:normAutofit/>
          </a:bodyPr>
          <a:lstStyle/>
          <a:p>
            <a:r>
              <a:rPr lang="nl-NL" sz="2400" dirty="0"/>
              <a:t>De eenheid van lengte is meter (m). </a:t>
            </a:r>
          </a:p>
          <a:p>
            <a:endParaRPr lang="nl-NL" sz="2400" dirty="0"/>
          </a:p>
          <a:p>
            <a:r>
              <a:rPr lang="nl-NL" sz="2400" dirty="0"/>
              <a:t>Je kunt meter omrekenen naar </a:t>
            </a:r>
            <a:br>
              <a:rPr lang="nl-NL" sz="2400" dirty="0"/>
            </a:br>
            <a:r>
              <a:rPr lang="nl-NL" sz="2400" dirty="0"/>
              <a:t>decimeter (dm), centimeter (cm) </a:t>
            </a:r>
            <a:br>
              <a:rPr lang="nl-NL" sz="2400" dirty="0"/>
            </a:br>
            <a:r>
              <a:rPr lang="nl-NL" sz="2400" dirty="0"/>
              <a:t>of millimeter (mm), en andersom. </a:t>
            </a:r>
          </a:p>
          <a:p>
            <a:r>
              <a:rPr lang="nl-NL" sz="2400" dirty="0"/>
              <a:t>Elke stap naar rechts is keer 10. </a:t>
            </a:r>
          </a:p>
          <a:p>
            <a:r>
              <a:rPr lang="nl-NL" sz="2400" dirty="0"/>
              <a:t>Elke stap naar links is gedeeld door 10.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Je kunt meter ook omrekenen naar kilometer (km) en andersom.</a:t>
            </a:r>
          </a:p>
          <a:p>
            <a:r>
              <a:rPr lang="nl-NL" sz="2400" dirty="0"/>
              <a:t>Van km naar m is keer 1.000.</a:t>
            </a:r>
          </a:p>
          <a:p>
            <a:r>
              <a:rPr lang="nl-NL" sz="2400" dirty="0"/>
              <a:t>Van m naar km is gedeeld door 1.000.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5DA7995-B12D-BB30-B3B7-135F607F5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" b="1524"/>
          <a:stretch/>
        </p:blipFill>
        <p:spPr>
          <a:xfrm>
            <a:off x="6458044" y="1530631"/>
            <a:ext cx="5538360" cy="2360645"/>
          </a:xfrm>
          <a:prstGeom prst="rect">
            <a:avLst/>
          </a:prstGeom>
        </p:spPr>
      </p:pic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13F5D2BB-4737-176F-56E2-B24F91D295D7}"/>
              </a:ext>
            </a:extLst>
          </p:cNvPr>
          <p:cNvSpPr txBox="1">
            <a:spLocks/>
          </p:cNvSpPr>
          <p:nvPr/>
        </p:nvSpPr>
        <p:spPr>
          <a:xfrm>
            <a:off x="838199" y="2733869"/>
            <a:ext cx="5821183" cy="378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43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32D39-041A-A2E1-528B-A02D7E9FC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94C6A-CEDE-4673-A31E-07CBCEF8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F15C2-602F-55A6-ADA7-F7B278DF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0"/>
            <a:ext cx="10515600" cy="4820473"/>
          </a:xfrm>
        </p:spPr>
        <p:txBody>
          <a:bodyPr>
            <a:normAutofit/>
          </a:bodyPr>
          <a:lstStyle/>
          <a:p>
            <a:r>
              <a:rPr lang="nl-NL" sz="2400" b="1" dirty="0"/>
              <a:t>Reken om:    4 m = .?. mm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dirty="0"/>
              <a:t>Stap 1: </a:t>
            </a:r>
            <a:r>
              <a:rPr lang="nl-NL" sz="2400" dirty="0"/>
              <a:t>Noteer het rijtje met eenheden: m – dm – cm – mm. </a:t>
            </a:r>
            <a:br>
              <a:rPr lang="nl-NL" sz="2400" dirty="0"/>
            </a:br>
            <a:r>
              <a:rPr lang="nl-NL" sz="2400" dirty="0"/>
              <a:t>Eén stap naar rechts is keer 10. </a:t>
            </a:r>
            <a:br>
              <a:rPr lang="nl-NL" sz="2400" dirty="0"/>
            </a:br>
            <a:r>
              <a:rPr lang="nl-NL" sz="2400" dirty="0"/>
              <a:t>Eén stap naar links is delen door 10. </a:t>
            </a:r>
          </a:p>
          <a:p>
            <a:r>
              <a:rPr lang="nl-NL" sz="2400" b="1" dirty="0"/>
              <a:t>Stap 2: </a:t>
            </a:r>
            <a:r>
              <a:rPr lang="nl-NL" sz="2400" dirty="0"/>
              <a:t>Bepaal het aantal stappen naar rechts of naar links. </a:t>
            </a:r>
            <a:endParaRPr lang="nl-NL" sz="2400" b="1" dirty="0"/>
          </a:p>
          <a:p>
            <a:r>
              <a:rPr lang="nl-NL" sz="2400" b="1" dirty="0"/>
              <a:t>Stap 3: </a:t>
            </a:r>
            <a:r>
              <a:rPr lang="nl-NL" sz="2400" dirty="0"/>
              <a:t>Drie stapje naar rechts is keer 1.000. Reken dit uit. </a:t>
            </a:r>
          </a:p>
          <a:p>
            <a:pPr marL="0" indent="0" algn="ctr">
              <a:buNone/>
            </a:pPr>
            <a:endParaRPr lang="nl-NL" sz="2400" b="1" dirty="0"/>
          </a:p>
          <a:p>
            <a:pPr marL="0" indent="0" algn="ctr">
              <a:buNone/>
            </a:pPr>
            <a:r>
              <a:rPr lang="nl-NL" sz="2400" b="1" dirty="0"/>
              <a:t>4 m = 4 x 1.000 = 4.000 mm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45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822F-70CC-5E1D-CFE7-E2653B24A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737A7C-5546-E842-68FD-8ADAA68D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Oppervlakte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9A85A6-4879-F3AE-C094-38C52BF04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 eenheid van oppervlakte is vierkante meter (m</a:t>
            </a:r>
            <a:r>
              <a:rPr lang="nl-NL" sz="2400" baseline="30000" dirty="0"/>
              <a:t>2</a:t>
            </a:r>
            <a:r>
              <a:rPr lang="nl-NL" sz="2400" dirty="0"/>
              <a:t>). </a:t>
            </a:r>
          </a:p>
          <a:p>
            <a:r>
              <a:rPr lang="nl-NL" sz="2400" dirty="0"/>
              <a:t>Je kunt vierkante meter omrekenen naar vierkante decimeter (dm</a:t>
            </a:r>
            <a:r>
              <a:rPr lang="nl-NL" sz="2400" baseline="30000" dirty="0"/>
              <a:t>2</a:t>
            </a:r>
            <a:r>
              <a:rPr lang="nl-NL" sz="2400" dirty="0"/>
              <a:t>), vierkante centimeter (cm</a:t>
            </a:r>
            <a:r>
              <a:rPr lang="nl-NL" sz="2400" baseline="30000" dirty="0"/>
              <a:t>2</a:t>
            </a:r>
            <a:r>
              <a:rPr lang="nl-NL" sz="2400" dirty="0"/>
              <a:t>), vierkante millimeter (mm</a:t>
            </a:r>
            <a:r>
              <a:rPr lang="nl-NL" sz="2400" baseline="30000" dirty="0"/>
              <a:t>2</a:t>
            </a:r>
            <a:r>
              <a:rPr lang="nl-NL" sz="2400" dirty="0"/>
              <a:t>),en andersom.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Elke stap naar rechts is keer 100. </a:t>
            </a:r>
          </a:p>
          <a:p>
            <a:r>
              <a:rPr lang="nl-NL" sz="2400" dirty="0"/>
              <a:t>Elke stap naar links is gedeeld </a:t>
            </a:r>
            <a:br>
              <a:rPr lang="nl-NL" sz="2400" dirty="0"/>
            </a:br>
            <a:r>
              <a:rPr lang="nl-NL" sz="2400" dirty="0"/>
              <a:t>door 100. 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90D21B6-53E7-9014-1164-59A372466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b="1406"/>
          <a:stretch/>
        </p:blipFill>
        <p:spPr>
          <a:xfrm>
            <a:off x="5977077" y="3118273"/>
            <a:ext cx="6081291" cy="25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B287E-0325-F6E7-F6E3-6131BF263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F84B4-7CB3-194B-4A89-CB14FF90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FEE26-60BE-9003-D1CF-24DFC997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0"/>
            <a:ext cx="10946363" cy="4820473"/>
          </a:xfrm>
        </p:spPr>
        <p:txBody>
          <a:bodyPr>
            <a:normAutofit/>
          </a:bodyPr>
          <a:lstStyle/>
          <a:p>
            <a:r>
              <a:rPr lang="nl-NL" sz="2400" b="1" dirty="0"/>
              <a:t>Reken om:    1 m</a:t>
            </a:r>
            <a:r>
              <a:rPr lang="nl-NL" sz="2400" b="1" baseline="30000" dirty="0"/>
              <a:t>2</a:t>
            </a:r>
            <a:r>
              <a:rPr lang="nl-NL" sz="2400" b="1" dirty="0"/>
              <a:t> = .?. cm</a:t>
            </a:r>
            <a:r>
              <a:rPr lang="nl-NL" sz="2400" b="1" baseline="30000" dirty="0"/>
              <a:t>2</a:t>
            </a:r>
            <a:endParaRPr lang="nl-NL" sz="2400" b="1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dirty="0"/>
              <a:t>Stap 1: </a:t>
            </a:r>
            <a:r>
              <a:rPr lang="nl-NL" sz="2400" dirty="0"/>
              <a:t>Noteer het rijtje met eenheden: m</a:t>
            </a:r>
            <a:r>
              <a:rPr lang="nl-NL" sz="2400" baseline="30000" dirty="0"/>
              <a:t>2</a:t>
            </a:r>
            <a:r>
              <a:rPr lang="nl-NL" sz="2400" dirty="0"/>
              <a:t> – dm</a:t>
            </a:r>
            <a:r>
              <a:rPr lang="nl-NL" sz="2400" baseline="30000" dirty="0"/>
              <a:t>2</a:t>
            </a:r>
            <a:r>
              <a:rPr lang="nl-NL" sz="2400" dirty="0"/>
              <a:t> – cm</a:t>
            </a:r>
            <a:r>
              <a:rPr lang="nl-NL" sz="2400" baseline="30000" dirty="0"/>
              <a:t>2</a:t>
            </a:r>
            <a:r>
              <a:rPr lang="nl-NL" sz="2400" dirty="0"/>
              <a:t> – mm</a:t>
            </a:r>
            <a:r>
              <a:rPr lang="nl-NL" sz="2400" baseline="30000" dirty="0"/>
              <a:t>2</a:t>
            </a:r>
            <a:r>
              <a:rPr lang="nl-NL" sz="2400" dirty="0"/>
              <a:t>. </a:t>
            </a:r>
            <a:br>
              <a:rPr lang="nl-NL" sz="2400" dirty="0"/>
            </a:br>
            <a:r>
              <a:rPr lang="nl-NL" sz="2400" dirty="0"/>
              <a:t>Eén stap naar rechts is keer 100. </a:t>
            </a:r>
            <a:br>
              <a:rPr lang="nl-NL" sz="2400" dirty="0"/>
            </a:br>
            <a:r>
              <a:rPr lang="nl-NL" sz="2400" dirty="0"/>
              <a:t>Eén stap naar links is delen door 100. </a:t>
            </a:r>
          </a:p>
          <a:p>
            <a:r>
              <a:rPr lang="nl-NL" sz="2400" b="1" dirty="0"/>
              <a:t>Stap 2: </a:t>
            </a:r>
            <a:r>
              <a:rPr lang="nl-NL" sz="2400" dirty="0"/>
              <a:t>Bepaal het aantal stappen naar rechts of naar links. </a:t>
            </a:r>
            <a:endParaRPr lang="nl-NL" sz="2400" b="1" dirty="0"/>
          </a:p>
          <a:p>
            <a:r>
              <a:rPr lang="nl-NL" sz="2400" b="1" dirty="0"/>
              <a:t>Stap 3: </a:t>
            </a:r>
            <a:r>
              <a:rPr lang="nl-NL" sz="2400" dirty="0"/>
              <a:t>Twee stapjes naar rechts is keer 10.000. Reken dit uit. </a:t>
            </a:r>
          </a:p>
          <a:p>
            <a:pPr marL="0" indent="0" algn="ctr">
              <a:buNone/>
            </a:pPr>
            <a:endParaRPr lang="nl-NL" sz="2400" b="1" dirty="0"/>
          </a:p>
          <a:p>
            <a:pPr marL="0" indent="0" algn="ctr">
              <a:buNone/>
            </a:pPr>
            <a:r>
              <a:rPr lang="nl-NL" sz="2400" b="1" dirty="0"/>
              <a:t>1 m</a:t>
            </a:r>
            <a:r>
              <a:rPr lang="nl-NL" sz="2400" b="1" baseline="30000" dirty="0"/>
              <a:t>2</a:t>
            </a:r>
            <a:r>
              <a:rPr lang="nl-NL" sz="2400" b="1" dirty="0"/>
              <a:t> = 1 x 10.000 = 10.000 cm</a:t>
            </a:r>
            <a:r>
              <a:rPr lang="nl-NL" sz="2400" b="1" baseline="30000" dirty="0"/>
              <a:t>2</a:t>
            </a:r>
            <a:endParaRPr lang="nl-NL" baseline="30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9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B5E9D-1A6F-948D-8664-88D04324D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562D56B-A38A-D973-BD2E-D6507945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Inhoud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A4AC7C-D359-5D49-8113-53CD38777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 eenheid van inhoud is liter (L). </a:t>
            </a:r>
          </a:p>
          <a:p>
            <a:r>
              <a:rPr lang="nl-NL" sz="2400" dirty="0"/>
              <a:t>Je kunt liter omrekenen naar deciliter (</a:t>
            </a:r>
            <a:r>
              <a:rPr lang="nl-NL" sz="2400" dirty="0" err="1"/>
              <a:t>dL</a:t>
            </a:r>
            <a:r>
              <a:rPr lang="nl-NL" sz="2400" dirty="0"/>
              <a:t>), centiliter (</a:t>
            </a:r>
            <a:r>
              <a:rPr lang="nl-NL" sz="2400" dirty="0" err="1"/>
              <a:t>cL</a:t>
            </a:r>
            <a:r>
              <a:rPr lang="nl-NL" sz="2400" dirty="0"/>
              <a:t>), of milliliter (</a:t>
            </a:r>
            <a:r>
              <a:rPr lang="nl-NL" sz="2400" dirty="0" err="1"/>
              <a:t>mL</a:t>
            </a:r>
            <a:r>
              <a:rPr lang="nl-NL" sz="2400" dirty="0"/>
              <a:t>), en andersom. </a:t>
            </a:r>
          </a:p>
          <a:p>
            <a:endParaRPr lang="nl-NL" sz="2400" dirty="0"/>
          </a:p>
          <a:p>
            <a:r>
              <a:rPr lang="nl-NL" sz="2400" dirty="0"/>
              <a:t>Elke stap naar rechts is keer 10. </a:t>
            </a:r>
          </a:p>
          <a:p>
            <a:r>
              <a:rPr lang="nl-NL" sz="2400" dirty="0"/>
              <a:t>Elke stap naar links is gedeeld </a:t>
            </a:r>
            <a:br>
              <a:rPr lang="nl-NL" sz="2400" dirty="0"/>
            </a:br>
            <a:r>
              <a:rPr lang="nl-NL" sz="2400" dirty="0"/>
              <a:t>door 10. 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EA3AEE-EFEC-2A2F-38E8-92DDFBD51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b="2279"/>
          <a:stretch/>
        </p:blipFill>
        <p:spPr>
          <a:xfrm>
            <a:off x="6381750" y="3082017"/>
            <a:ext cx="5477070" cy="23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04783"/>
      </p:ext>
    </p:extLst>
  </p:cSld>
  <p:clrMapOvr>
    <a:masterClrMapping/>
  </p:clrMapOvr>
</p:sld>
</file>

<file path=ppt/theme/theme1.xml><?xml version="1.0" encoding="utf-8"?>
<a:theme xmlns:a="http://schemas.openxmlformats.org/drawingml/2006/main" name="VOR thema">
  <a:themeElements>
    <a:clrScheme name="VOR">
      <a:dk1>
        <a:sysClr val="windowText" lastClr="000000"/>
      </a:dk1>
      <a:lt1>
        <a:sysClr val="window" lastClr="FFFFFF"/>
      </a:lt1>
      <a:dk2>
        <a:srgbClr val="0E2841"/>
      </a:dk2>
      <a:lt2>
        <a:srgbClr val="F5DBD3"/>
      </a:lt2>
      <a:accent1>
        <a:srgbClr val="00504E"/>
      </a:accent1>
      <a:accent2>
        <a:srgbClr val="F27D58"/>
      </a:accent2>
      <a:accent3>
        <a:srgbClr val="337371"/>
      </a:accent3>
      <a:accent4>
        <a:srgbClr val="97BEB8"/>
      </a:accent4>
      <a:accent5>
        <a:srgbClr val="FFC445"/>
      </a:accent5>
      <a:accent6>
        <a:srgbClr val="F2A992"/>
      </a:accent6>
      <a:hlink>
        <a:srgbClr val="467886"/>
      </a:hlink>
      <a:folHlink>
        <a:srgbClr val="96607D"/>
      </a:folHlink>
    </a:clrScheme>
    <a:fontScheme name="Aangepast 4">
      <a:majorFont>
        <a:latin typeface="Quattrocento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971246D9-66A3-4800-9C52-15A94F02ACA0}" vid="{EC6B84A9-D2F6-4CEF-BF3E-703FBAA8F7D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6BA610ACD4549992BA10722F0B422" ma:contentTypeVersion="16" ma:contentTypeDescription="Een nieuw document maken." ma:contentTypeScope="" ma:versionID="ad002a8b15b8015374326fbebf113b3e">
  <xsd:schema xmlns:xsd="http://www.w3.org/2001/XMLSchema" xmlns:xs="http://www.w3.org/2001/XMLSchema" xmlns:p="http://schemas.microsoft.com/office/2006/metadata/properties" xmlns:ns2="ac8f269f-3860-44bc-bf09-f829b81d6a92" xmlns:ns3="138b70fb-9603-41d7-bdf8-5980545ff456" targetNamespace="http://schemas.microsoft.com/office/2006/metadata/properties" ma:root="true" ma:fieldsID="966b05f86163b80bee8dd3f5b0d4a93b" ns2:_="" ns3:_="">
    <xsd:import namespace="ac8f269f-3860-44bc-bf09-f829b81d6a92"/>
    <xsd:import namespace="138b70fb-9603-41d7-bdf8-5980545ff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f269f-3860-44bc-bf09-f829b81d6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820f310e-6353-402f-ad07-65d457014d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b70fb-9603-41d7-bdf8-5980545ff45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73afca7-e522-42ff-8608-351a5d5c4939}" ma:internalName="TaxCatchAll" ma:showField="CatchAllData" ma:web="138b70fb-9603-41d7-bdf8-5980545ff4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8f269f-3860-44bc-bf09-f829b81d6a92">
      <Terms xmlns="http://schemas.microsoft.com/office/infopath/2007/PartnerControls"/>
    </lcf76f155ced4ddcb4097134ff3c332f>
    <SharedWithUsers xmlns="138b70fb-9603-41d7-bdf8-5980545ff456">
      <UserInfo>
        <DisplayName/>
        <AccountId xsi:nil="true"/>
        <AccountType/>
      </UserInfo>
    </SharedWithUsers>
    <MediaLengthInSeconds xmlns="ac8f269f-3860-44bc-bf09-f829b81d6a92" xsi:nil="true"/>
    <TaxCatchAll xmlns="138b70fb-9603-41d7-bdf8-5980545ff456" xsi:nil="true"/>
  </documentManagement>
</p:properties>
</file>

<file path=customXml/itemProps1.xml><?xml version="1.0" encoding="utf-8"?>
<ds:datastoreItem xmlns:ds="http://schemas.openxmlformats.org/officeDocument/2006/customXml" ds:itemID="{9723DE4C-80D4-488C-8941-89B19EDCD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8f269f-3860-44bc-bf09-f829b81d6a92"/>
    <ds:schemaRef ds:uri="138b70fb-9603-41d7-bdf8-5980545ff4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23DEA-80CD-487D-BADA-583B5BB061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0609D-9671-4162-95B1-1F7EE62E4971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ac8f269f-3860-44bc-bf09-f829b81d6a92"/>
    <ds:schemaRef ds:uri="http://purl.org/dc/dcmitype/"/>
    <ds:schemaRef ds:uri="138b70fb-9603-41d7-bdf8-5980545ff45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1F Vegelijkingen</Template>
  <TotalTime>404</TotalTime>
  <Words>2475</Words>
  <Application>Microsoft Office PowerPoint</Application>
  <PresentationFormat>Breedbeeld</PresentationFormat>
  <Paragraphs>422</Paragraphs>
  <Slides>33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Noto Sans</vt:lpstr>
      <vt:lpstr>Quattrocento</vt:lpstr>
      <vt:lpstr>Times New Roman</vt:lpstr>
      <vt:lpstr>VOR thema</vt:lpstr>
      <vt:lpstr>Vakoverstijgend Rekenen</vt:lpstr>
      <vt:lpstr>Eenheden</vt:lpstr>
      <vt:lpstr>Gewicht</vt:lpstr>
      <vt:lpstr>Voorbeeld</vt:lpstr>
      <vt:lpstr>Lengte</vt:lpstr>
      <vt:lpstr>Voorbeeld</vt:lpstr>
      <vt:lpstr>Oppervlakte</vt:lpstr>
      <vt:lpstr>Voorbeeld</vt:lpstr>
      <vt:lpstr>Inhoud</vt:lpstr>
      <vt:lpstr>Voorbeeld</vt:lpstr>
      <vt:lpstr>Inhoud</vt:lpstr>
      <vt:lpstr>Voorbeeld</vt:lpstr>
      <vt:lpstr>Vergelijkingen</vt:lpstr>
      <vt:lpstr>Eenvoudige vergelijkingen</vt:lpstr>
      <vt:lpstr>Voorbeeld</vt:lpstr>
      <vt:lpstr>Voorbeeld</vt:lpstr>
      <vt:lpstr>Voorbeeld</vt:lpstr>
      <vt:lpstr>Voorbeeld</vt:lpstr>
      <vt:lpstr>Voorbeeld</vt:lpstr>
      <vt:lpstr>Verhoudingstabel</vt:lpstr>
      <vt:lpstr>Verhoudingstabel</vt:lpstr>
      <vt:lpstr>Verhoudingstabel</vt:lpstr>
      <vt:lpstr>Voorbeeld</vt:lpstr>
      <vt:lpstr>Voorbeeld</vt:lpstr>
      <vt:lpstr>Voorbeeld</vt:lpstr>
      <vt:lpstr>Procenten</vt:lpstr>
      <vt:lpstr>Procenten</vt:lpstr>
      <vt:lpstr>Procenten - stappenplan</vt:lpstr>
      <vt:lpstr>Voorbeeld</vt:lpstr>
      <vt:lpstr>Voorbeeld</vt:lpstr>
      <vt:lpstr>Voorbeeld</vt:lpstr>
      <vt:lpstr>Voorbeeld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Tinde  Ooms</dc:creator>
  <cp:lastModifiedBy>Jorinde Laarhoven</cp:lastModifiedBy>
  <cp:revision>3</cp:revision>
  <dcterms:created xsi:type="dcterms:W3CDTF">2025-03-27T07:51:11Z</dcterms:created>
  <dcterms:modified xsi:type="dcterms:W3CDTF">2025-09-11T07:01:55Z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0x010100EE86BA610ACD4549992BA10722F0B422</vt:lpwstr>
  </property>
  <property fmtid="{D5CDD505-2E9C-101B-9397-08002B2CF9AE}" pid="4" name="Order">
    <vt:r8>25376400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